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embedTrueType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78" r:id="rId2"/>
    <p:sldId id="281" r:id="rId3"/>
    <p:sldId id="296" r:id="rId4"/>
    <p:sldId id="290" r:id="rId5"/>
    <p:sldId id="295" r:id="rId6"/>
    <p:sldId id="283" r:id="rId7"/>
    <p:sldId id="291" r:id="rId8"/>
    <p:sldId id="292" r:id="rId9"/>
    <p:sldId id="293" r:id="rId10"/>
    <p:sldId id="294" r:id="rId11"/>
  </p:sldIdLst>
  <p:sldSz cx="9144000" cy="6858000" type="screen4x3"/>
  <p:notesSz cx="6669088" cy="9926638"/>
  <p:embeddedFontLst>
    <p:embeddedFont>
      <p:font typeface="Webdings" pitchFamily="18" charset="2"/>
      <p:regular r:id="rId14"/>
    </p:embeddedFont>
    <p:embeddedFont>
      <p:font typeface="BundesSans Office" charset="0"/>
      <p:regular r:id="rId15"/>
      <p:bold r:id="rId16"/>
      <p:italic r:id="rId17"/>
      <p:boldItalic r:id="rId18"/>
    </p:embeddedFont>
    <p:embeddedFont>
      <p:font typeface="BundesSerif Office" charset="0"/>
      <p:regular r:id="rId19"/>
      <p:bold r:id="rId20"/>
      <p:italic r:id="rId21"/>
      <p:boldItalic r:id="rId2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62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725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08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451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181491" algn="l" defTabSz="8725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617789" algn="l" defTabSz="8725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054087" algn="l" defTabSz="8725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490385" algn="l" defTabSz="87259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ABA4"/>
    <a:srgbClr val="F48582"/>
    <a:srgbClr val="E2CBCB"/>
    <a:srgbClr val="E7CFB4"/>
    <a:srgbClr val="23614E"/>
    <a:srgbClr val="E1E3E6"/>
    <a:srgbClr val="C4C8CD"/>
    <a:srgbClr val="A6ACB3"/>
    <a:srgbClr val="6B7581"/>
    <a:srgbClr val="D3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840" autoAdjust="0"/>
  </p:normalViewPr>
  <p:slideViewPr>
    <p:cSldViewPr snapToGrid="0">
      <p:cViewPr>
        <p:scale>
          <a:sx n="103" d="100"/>
          <a:sy n="103" d="100"/>
        </p:scale>
        <p:origin x="-96" y="-102"/>
      </p:cViewPr>
      <p:guideLst>
        <p:guide orient="horz" pos="4052"/>
        <p:guide orient="horz" pos="2553"/>
        <p:guide orient="horz" pos="218"/>
        <p:guide orient="horz" pos="4193"/>
        <p:guide orient="horz" pos="1031"/>
        <p:guide orient="horz" pos="3916"/>
        <p:guide orient="horz" pos="1769"/>
        <p:guide pos="5455"/>
        <p:guide pos="1150"/>
        <p:guide pos="489"/>
        <p:guide pos="3575"/>
        <p:guide pos="488"/>
        <p:guide pos="310"/>
        <p:guide pos="4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6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37440"/>
        <c:axId val="68638976"/>
      </c:barChart>
      <c:catAx>
        <c:axId val="686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638976"/>
        <c:crosses val="autoZero"/>
        <c:auto val="1"/>
        <c:lblAlgn val="ctr"/>
        <c:lblOffset val="100"/>
        <c:noMultiLvlLbl val="0"/>
      </c:catAx>
      <c:valAx>
        <c:axId val="68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637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aseline="0">
          <a:latin typeface="BundesSans Office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cat>
            <c:strRef>
              <c:f>Tabelle1!$A$2:$A$5</c:f>
              <c:strCache>
                <c:ptCount val="3"/>
                <c:pt idx="0">
                  <c:v>BundesSans Office Regular 12pt</c:v>
                </c:pt>
                <c:pt idx="1">
                  <c:v>Innenringgröße 70%</c:v>
                </c:pt>
                <c:pt idx="2">
                  <c:v>Linienstärke 0,5 pt, Farbe Schwarz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852083333333606"/>
          <c:y val="0.21037626169212126"/>
          <c:w val="0.33958333333333451"/>
          <c:h val="0.654602335781852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65863" y="9717088"/>
            <a:ext cx="36036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800"/>
            </a:lvl1pPr>
          </a:lstStyle>
          <a:p>
            <a:pPr>
              <a:defRPr/>
            </a:pPr>
            <a:fld id="{9BB0EF11-2D80-4CFD-B9E9-DF02756DF3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2613" y="4718050"/>
            <a:ext cx="5456237" cy="489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11" tIns="44510" rIns="90611" bIns="44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227013"/>
            <a:ext cx="5643563" cy="4233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07150" y="9734550"/>
            <a:ext cx="219075" cy="15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800"/>
            </a:lvl1pPr>
          </a:lstStyle>
          <a:p>
            <a:pPr>
              <a:defRPr/>
            </a:pPr>
            <a:fld id="{D700660D-D04C-4FD3-A9C1-274DC736F8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9672" indent="-169672" algn="l" rtl="0" eaLnBrk="0" fontAlgn="base" hangingPunct="0">
      <a:spcBef>
        <a:spcPct val="100000"/>
      </a:spcBef>
      <a:spcAft>
        <a:spcPct val="0"/>
      </a:spcAft>
      <a:buFont typeface="Webdings" pitchFamily="18" charset="2"/>
      <a:buChar char="4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27223" indent="-156039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090745" indent="-218149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527044" indent="-218149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963341" indent="-2181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181491" algn="l" defTabSz="872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7789" algn="l" defTabSz="872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087" algn="l" defTabSz="872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385" algn="l" defTabSz="8725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bamf.bund.d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bamf.d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mit dreizeiliger Headline auf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Hintergr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 bwMode="auto">
          <a:xfrm>
            <a:off x="179970" y="201085"/>
            <a:ext cx="8782475" cy="268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 descr="BAMF_4C_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23" y="213325"/>
            <a:ext cx="1919907" cy="1271016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89830" y="1655999"/>
            <a:ext cx="5291082" cy="9919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3435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aseline="0">
                <a:latin typeface="+mj-lt"/>
              </a:defRPr>
            </a:lvl1pPr>
            <a:lvl2pPr marL="436299" indent="0">
              <a:lnSpc>
                <a:spcPts val="3435"/>
              </a:lnSpc>
              <a:buNone/>
              <a:defRPr sz="3200">
                <a:latin typeface="BundesSerif Office" panose="02050002050300000203" pitchFamily="18" charset="0"/>
              </a:defRPr>
            </a:lvl2pPr>
            <a:lvl3pPr marL="872596" indent="0">
              <a:lnSpc>
                <a:spcPts val="3435"/>
              </a:lnSpc>
              <a:buNone/>
              <a:defRPr sz="3200">
                <a:latin typeface="BundesSerif Office" panose="02050002050300000203" pitchFamily="18" charset="0"/>
              </a:defRPr>
            </a:lvl3pPr>
            <a:lvl4pPr marL="1308895" indent="0">
              <a:lnSpc>
                <a:spcPts val="3435"/>
              </a:lnSpc>
              <a:buNone/>
              <a:defRPr sz="3200">
                <a:latin typeface="BundesSerif Office" panose="02050002050300000203" pitchFamily="18" charset="0"/>
              </a:defRPr>
            </a:lvl4pPr>
            <a:lvl5pPr marL="1745193" indent="0">
              <a:lnSpc>
                <a:spcPts val="3435"/>
              </a:lnSpc>
              <a:buNone/>
              <a:defRPr sz="3200">
                <a:latin typeface="BundesSerif Office" panose="02050002050300000203" pitchFamily="18" charset="0"/>
              </a:defRPr>
            </a:lvl5pPr>
          </a:lstStyle>
          <a:p>
            <a:pPr lvl="0"/>
            <a:r>
              <a:rPr lang="de-DE" dirty="0" smtClean="0"/>
              <a:t>Headline 33pt, einzeilig</a:t>
            </a:r>
          </a:p>
          <a:p>
            <a:pPr marL="0" marR="0" lvl="0" indent="0" algn="l" defTabSz="914400" rtl="0" eaLnBrk="1" fontAlgn="base" latinLnBrk="0" hangingPunct="1">
              <a:lnSpc>
                <a:spcPts val="3435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Subline</a:t>
            </a:r>
            <a:r>
              <a:rPr kumimoji="0" 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Bundes </a:t>
            </a:r>
            <a:r>
              <a:rPr kumimoji="0" lang="de-DE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Sans</a:t>
            </a:r>
            <a:r>
              <a:rPr kumimoji="0" 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 Office Regular 20pt 1 zeilig!!!</a:t>
            </a:r>
          </a:p>
          <a:p>
            <a:pPr lvl="0"/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7864848" y="1614207"/>
            <a:ext cx="849627" cy="181484"/>
            <a:chOff x="7864848" y="1614207"/>
            <a:chExt cx="849627" cy="181484"/>
          </a:xfrm>
        </p:grpSpPr>
        <p:sp>
          <p:nvSpPr>
            <p:cNvPr id="7" name="Rechteck 6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70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7" name="Grafik 26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9" name="Rechteck 28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hteck 29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hteck 30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Bilder/Diagramm  in einer Zeile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außerhalb des Rasters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9106" y="4742329"/>
            <a:ext cx="8190000" cy="94129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477716" y="1670507"/>
            <a:ext cx="3960000" cy="26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11,0 x 7,3 cm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78322" y="4300868"/>
            <a:ext cx="3960000" cy="27113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4682164" y="1670507"/>
            <a:ext cx="3960000" cy="26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11,0 x 7,3 cm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4909" y="4300868"/>
            <a:ext cx="3960000" cy="27113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4" name="Grafik 23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5" name="Gruppieren 24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6" name="Rechteck 25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Bilder/Diagramm  mit unterschiedlicher Größe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7036" y="1667435"/>
            <a:ext cx="2579929" cy="401618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3292634" y="1670507"/>
            <a:ext cx="5364000" cy="26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14,9x 7,3 cm</a:t>
            </a:r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3292635" y="4512319"/>
            <a:ext cx="2556000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3" name="Grafik 22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4" name="Gruppieren 23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5" name="Rechteck 24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Bild,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Beispielplatzierung links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88942" y="1676400"/>
            <a:ext cx="2579929" cy="401618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486681" y="1670507"/>
            <a:ext cx="5364000" cy="4022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14,9x 7,3 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31" name="Grafik 30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32" name="Gruppieren 31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33" name="Rechteck 32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hteck 34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Bild,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Beispielplatzierung rechts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5969" y="1667435"/>
            <a:ext cx="2579929" cy="401618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3301600" y="1661542"/>
            <a:ext cx="5364000" cy="4022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14,9x 7,3 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1" name="Grafik 20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4" name="Rechteck 23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Bild,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Innerhalb Satzspiegel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486682" y="1670506"/>
            <a:ext cx="8172000" cy="4013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22,7 x 11,3cm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35" name="Grafik 34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36" name="Gruppieren 35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37" name="Rechteck 36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hteck 37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hteck 38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Diagramm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innerhalb Satzspiegel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/>
          </p:nvPr>
        </p:nvSpPr>
        <p:spPr>
          <a:xfrm>
            <a:off x="486682" y="1670506"/>
            <a:ext cx="8172000" cy="40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Rechteck 16"/>
          <p:cNvSpPr/>
          <p:nvPr userDrawn="1"/>
        </p:nvSpPr>
        <p:spPr bwMode="auto">
          <a:xfrm>
            <a:off x="2162175" y="2466974"/>
            <a:ext cx="1581150" cy="962025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Subline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BundesSans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Office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regular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16</a:t>
            </a: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4695825" y="2524124"/>
            <a:ext cx="1581150" cy="9620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Fließtext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BundesSans</a:t>
            </a: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Regular 13pt</a:t>
            </a: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685800" y="3619499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 userDrawn="1"/>
        </p:nvSpPr>
        <p:spPr bwMode="auto">
          <a:xfrm>
            <a:off x="2419350" y="3629024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 userDrawn="1"/>
        </p:nvSpPr>
        <p:spPr bwMode="auto">
          <a:xfrm>
            <a:off x="4229100" y="3657599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 userDrawn="1"/>
        </p:nvSpPr>
        <p:spPr bwMode="auto">
          <a:xfrm>
            <a:off x="6086475" y="3686174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 userDrawn="1"/>
        </p:nvSpPr>
        <p:spPr bwMode="auto">
          <a:xfrm>
            <a:off x="1390650" y="4324349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3219450" y="4333874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5000625" y="4343399"/>
            <a:ext cx="1581150" cy="4572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724025" y="1847850"/>
            <a:ext cx="5553075" cy="3905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Headline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BundesSans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Office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Bold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16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pt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819150" y="4924425"/>
            <a:ext cx="7191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latin typeface="+mn-lt"/>
              </a:rPr>
              <a:t>Große Diagramme  u Organigramme können leicht mit Textboxen und Linien in Powerpoint gestaltet werden. Schlagschatten und andere Effekte dürfen nicht verwendet werden. In Powerpoint voreingestellte Organigramme</a:t>
            </a:r>
            <a:r>
              <a:rPr lang="de-DE" sz="1300" baseline="0" dirty="0" smtClean="0">
                <a:latin typeface="+mn-lt"/>
              </a:rPr>
              <a:t> oder </a:t>
            </a:r>
            <a:r>
              <a:rPr lang="de-DE" sz="1300" baseline="0" dirty="0" err="1" smtClean="0">
                <a:latin typeface="+mn-lt"/>
              </a:rPr>
              <a:t>SmartArt</a:t>
            </a:r>
            <a:r>
              <a:rPr lang="de-DE" sz="1300" baseline="0" dirty="0" smtClean="0">
                <a:latin typeface="+mn-lt"/>
              </a:rPr>
              <a:t> Objekte werden ebenfalls nicht eingesetzt. </a:t>
            </a:r>
          </a:p>
          <a:p>
            <a:r>
              <a:rPr lang="de-DE" sz="1300" baseline="0" dirty="0" smtClean="0">
                <a:latin typeface="+mn-lt"/>
              </a:rPr>
              <a:t>Die Linienstärke beträgt 2 </a:t>
            </a:r>
            <a:r>
              <a:rPr lang="de-DE" sz="1300" baseline="0" dirty="0" err="1" smtClean="0">
                <a:latin typeface="+mn-lt"/>
              </a:rPr>
              <a:t>pt</a:t>
            </a:r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3" name="Grafik 22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4" name="Gruppieren 23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5" name="Rechteck 24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Diagramm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innerhalb Satzspiegel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/>
          </p:nvPr>
        </p:nvSpPr>
        <p:spPr>
          <a:xfrm>
            <a:off x="486682" y="1670506"/>
            <a:ext cx="8172000" cy="40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485775" y="1704975"/>
            <a:ext cx="5553075" cy="3905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Headline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BundesSans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Office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Bold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(fett) 20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pt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2" name="Diagramm 31"/>
          <p:cNvGraphicFramePr/>
          <p:nvPr userDrawn="1"/>
        </p:nvGraphicFramePr>
        <p:xfrm>
          <a:off x="1523999" y="2085975"/>
          <a:ext cx="6362701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feld 32"/>
          <p:cNvSpPr txBox="1"/>
          <p:nvPr userDrawn="1"/>
        </p:nvSpPr>
        <p:spPr>
          <a:xfrm>
            <a:off x="685799" y="5505450"/>
            <a:ext cx="366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+mn-lt"/>
              </a:rPr>
              <a:t>Quellenangaben: </a:t>
            </a:r>
            <a:r>
              <a:rPr lang="de-DE" sz="1200" i="1" dirty="0" err="1" smtClean="0">
                <a:latin typeface="+mn-lt"/>
              </a:rPr>
              <a:t>BundesSans</a:t>
            </a:r>
            <a:r>
              <a:rPr lang="de-DE" sz="1200" i="1" dirty="0" smtClean="0">
                <a:latin typeface="+mn-lt"/>
              </a:rPr>
              <a:t> Office </a:t>
            </a:r>
            <a:r>
              <a:rPr lang="de-DE" sz="1200" i="1" dirty="0" err="1" smtClean="0">
                <a:latin typeface="+mn-lt"/>
              </a:rPr>
              <a:t>Italic</a:t>
            </a:r>
            <a:r>
              <a:rPr lang="de-DE" sz="1200" i="1" dirty="0" smtClean="0">
                <a:latin typeface="+mn-lt"/>
              </a:rPr>
              <a:t> (kursiv) ,12pt</a:t>
            </a:r>
            <a:endParaRPr lang="de-DE" sz="1200" i="1" dirty="0">
              <a:latin typeface="+mn-lt"/>
            </a:endParaRPr>
          </a:p>
        </p:txBody>
      </p:sp>
      <p:sp>
        <p:nvSpPr>
          <p:cNvPr id="34" name="Textfeld 33"/>
          <p:cNvSpPr txBox="1"/>
          <p:nvPr userDrawn="1"/>
        </p:nvSpPr>
        <p:spPr>
          <a:xfrm>
            <a:off x="4457700" y="5524500"/>
            <a:ext cx="344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 smtClean="0">
                <a:latin typeface="+mn-lt"/>
              </a:rPr>
              <a:t>Legenden: </a:t>
            </a:r>
            <a:r>
              <a:rPr lang="de-DE" sz="1200" i="0" dirty="0" err="1" smtClean="0">
                <a:latin typeface="+mn-lt"/>
              </a:rPr>
              <a:t>BundesSans</a:t>
            </a:r>
            <a:r>
              <a:rPr lang="de-DE" sz="1200" i="0" baseline="0" dirty="0" smtClean="0">
                <a:latin typeface="+mn-lt"/>
              </a:rPr>
              <a:t> </a:t>
            </a:r>
            <a:r>
              <a:rPr lang="de-DE" sz="1200" i="0" dirty="0" smtClean="0">
                <a:latin typeface="+mn-lt"/>
              </a:rPr>
              <a:t>Office, 12pt</a:t>
            </a:r>
            <a:endParaRPr lang="de-DE" sz="1200" i="0" dirty="0">
              <a:latin typeface="+mn-lt"/>
            </a:endParaRPr>
          </a:p>
        </p:txBody>
      </p:sp>
      <p:sp>
        <p:nvSpPr>
          <p:cNvPr id="35" name="Textfeld 34"/>
          <p:cNvSpPr txBox="1"/>
          <p:nvPr userDrawn="1"/>
        </p:nvSpPr>
        <p:spPr>
          <a:xfrm>
            <a:off x="733425" y="5133975"/>
            <a:ext cx="549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 smtClean="0">
                <a:latin typeface="+mn-lt"/>
              </a:rPr>
              <a:t>Die Linienstärke</a:t>
            </a:r>
            <a:r>
              <a:rPr lang="de-DE" sz="1200" i="0" baseline="0" dirty="0" smtClean="0">
                <a:latin typeface="+mn-lt"/>
              </a:rPr>
              <a:t> beträgt 0,5pt, die Linienfarbe wird in 50% Schwarz angelegt</a:t>
            </a:r>
            <a:endParaRPr lang="de-DE" sz="12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4" name="Grafik 23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5" name="Gruppieren 24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6" name="Rechteck 25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Großes</a:t>
            </a:r>
            <a:r>
              <a:rPr lang="de-DE" dirty="0" smtClean="0"/>
              <a:t> Diagramm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innerhalb Satzspiegel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/>
          </p:nvPr>
        </p:nvSpPr>
        <p:spPr>
          <a:xfrm>
            <a:off x="486682" y="1670506"/>
            <a:ext cx="8172000" cy="40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485775" y="1704975"/>
            <a:ext cx="5553075" cy="3905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Headline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BundesSans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Office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Bold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(fett) 20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pt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feld 32"/>
          <p:cNvSpPr txBox="1"/>
          <p:nvPr userDrawn="1"/>
        </p:nvSpPr>
        <p:spPr>
          <a:xfrm>
            <a:off x="685799" y="5505450"/>
            <a:ext cx="366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latin typeface="+mn-lt"/>
              </a:rPr>
              <a:t>Quellenangaben: </a:t>
            </a:r>
            <a:r>
              <a:rPr lang="de-DE" sz="1200" i="1" dirty="0" err="1" smtClean="0">
                <a:latin typeface="+mn-lt"/>
              </a:rPr>
              <a:t>BundesSans</a:t>
            </a:r>
            <a:r>
              <a:rPr lang="de-DE" sz="1200" i="1" dirty="0" smtClean="0">
                <a:latin typeface="+mn-lt"/>
              </a:rPr>
              <a:t> Office </a:t>
            </a:r>
            <a:r>
              <a:rPr lang="de-DE" sz="1200" i="1" dirty="0" err="1" smtClean="0">
                <a:latin typeface="+mn-lt"/>
              </a:rPr>
              <a:t>Italic</a:t>
            </a:r>
            <a:r>
              <a:rPr lang="de-DE" sz="1200" i="1" dirty="0" smtClean="0">
                <a:latin typeface="+mn-lt"/>
              </a:rPr>
              <a:t> (kursiv) ,12pt</a:t>
            </a:r>
            <a:endParaRPr lang="de-DE" sz="1200" i="1" dirty="0">
              <a:latin typeface="+mn-lt"/>
            </a:endParaRPr>
          </a:p>
        </p:txBody>
      </p:sp>
      <p:sp>
        <p:nvSpPr>
          <p:cNvPr id="34" name="Textfeld 33"/>
          <p:cNvSpPr txBox="1"/>
          <p:nvPr userDrawn="1"/>
        </p:nvSpPr>
        <p:spPr>
          <a:xfrm>
            <a:off x="4457700" y="5524500"/>
            <a:ext cx="344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 smtClean="0">
                <a:latin typeface="+mn-lt"/>
              </a:rPr>
              <a:t>Legenden: </a:t>
            </a:r>
            <a:r>
              <a:rPr lang="de-DE" sz="1200" i="0" dirty="0" err="1" smtClean="0">
                <a:latin typeface="+mn-lt"/>
              </a:rPr>
              <a:t>BundesSans</a:t>
            </a:r>
            <a:r>
              <a:rPr lang="de-DE" sz="1200" i="0" baseline="0" dirty="0" smtClean="0">
                <a:latin typeface="+mn-lt"/>
              </a:rPr>
              <a:t> </a:t>
            </a:r>
            <a:r>
              <a:rPr lang="de-DE" sz="1200" i="0" dirty="0" smtClean="0">
                <a:latin typeface="+mn-lt"/>
              </a:rPr>
              <a:t>Office, 12pt</a:t>
            </a:r>
            <a:endParaRPr lang="de-DE" sz="1200" i="0" dirty="0">
              <a:latin typeface="+mn-lt"/>
            </a:endParaRPr>
          </a:p>
        </p:txBody>
      </p:sp>
      <p:sp>
        <p:nvSpPr>
          <p:cNvPr id="35" name="Textfeld 34"/>
          <p:cNvSpPr txBox="1"/>
          <p:nvPr userDrawn="1"/>
        </p:nvSpPr>
        <p:spPr>
          <a:xfrm>
            <a:off x="733425" y="5133975"/>
            <a:ext cx="642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0" dirty="0" smtClean="0">
                <a:latin typeface="+mn-lt"/>
              </a:rPr>
              <a:t>Für die Gestaltung von Ringdiagrammen gibt es zwei Optionen: automatische Beschriftung oder </a:t>
            </a:r>
            <a:r>
              <a:rPr lang="de-DE" sz="1200" i="0" dirty="0" err="1" smtClean="0">
                <a:latin typeface="+mn-lt"/>
              </a:rPr>
              <a:t>händische</a:t>
            </a:r>
            <a:endParaRPr lang="de-DE" sz="1200" i="0" dirty="0">
              <a:latin typeface="+mn-lt"/>
            </a:endParaRPr>
          </a:p>
        </p:txBody>
      </p:sp>
      <p:graphicFrame>
        <p:nvGraphicFramePr>
          <p:cNvPr id="17" name="Diagramm 16"/>
          <p:cNvGraphicFramePr/>
          <p:nvPr userDrawn="1"/>
        </p:nvGraphicFramePr>
        <p:xfrm>
          <a:off x="2695575" y="1638300"/>
          <a:ext cx="60960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2" name="Grafik 21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4" name="Rechteck 23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hteck 25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Vielen Dank für Ihre </a:t>
            </a:r>
          </a:p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Aufmerksamkeit!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502024" y="2886674"/>
            <a:ext cx="7593105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Kontakt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LeerZeile</a:t>
            </a:r>
            <a:endParaRPr lang="de-DE" dirty="0" smtClean="0"/>
          </a:p>
          <a:p>
            <a:pPr>
              <a:lnSpc>
                <a:spcPts val="1440"/>
              </a:lnSpc>
            </a:pPr>
            <a:r>
              <a:rPr lang="de-DE" sz="1200" dirty="0" smtClean="0">
                <a:latin typeface="+mn-lt"/>
              </a:rPr>
              <a:t>Bundesamt für Migration und Flüchtlinge 		Adressangaben:</a:t>
            </a:r>
            <a:r>
              <a:rPr lang="de-DE" sz="1200" baseline="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BundesSans</a:t>
            </a:r>
            <a:r>
              <a:rPr lang="de-DE" sz="1200" dirty="0" smtClean="0">
                <a:latin typeface="+mn-lt"/>
              </a:rPr>
              <a:t> Office Regular 12pt, ZA 14,4pt</a:t>
            </a:r>
          </a:p>
          <a:p>
            <a:pPr>
              <a:lnSpc>
                <a:spcPts val="1440"/>
              </a:lnSpc>
            </a:pPr>
            <a:r>
              <a:rPr lang="de-DE" sz="1200" dirty="0" smtClean="0">
                <a:latin typeface="+mn-lt"/>
              </a:rPr>
              <a:t>Referat 1234				Kontakt: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BundesSans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Office Regular 20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endParaRPr lang="de-DE" sz="1200" dirty="0" smtClean="0">
              <a:latin typeface="+mn-lt"/>
            </a:endParaRPr>
          </a:p>
          <a:p>
            <a:pPr>
              <a:lnSpc>
                <a:spcPts val="1440"/>
              </a:lnSpc>
            </a:pPr>
            <a:r>
              <a:rPr lang="de-DE" sz="1200" dirty="0" smtClean="0">
                <a:latin typeface="+mn-lt"/>
              </a:rPr>
              <a:t>Frankenstrasse</a:t>
            </a:r>
            <a:r>
              <a:rPr lang="de-DE" sz="1200" baseline="0" dirty="0" smtClean="0">
                <a:latin typeface="+mn-lt"/>
              </a:rPr>
              <a:t> 210</a:t>
            </a:r>
          </a:p>
          <a:p>
            <a:pPr>
              <a:lnSpc>
                <a:spcPts val="1440"/>
              </a:lnSpc>
            </a:pPr>
            <a:r>
              <a:rPr lang="de-DE" sz="1200" baseline="0" dirty="0" smtClean="0">
                <a:latin typeface="+mn-lt"/>
              </a:rPr>
              <a:t>90461 Nürnberg</a:t>
            </a:r>
          </a:p>
          <a:p>
            <a:r>
              <a:rPr lang="de-DE" baseline="0" dirty="0" smtClean="0"/>
              <a:t>1 </a:t>
            </a:r>
            <a:r>
              <a:rPr lang="de-DE" baseline="0" dirty="0" err="1" smtClean="0"/>
              <a:t>LeerZeile</a:t>
            </a:r>
            <a:endParaRPr lang="de-DE" baseline="0" dirty="0" smtClean="0"/>
          </a:p>
          <a:p>
            <a:r>
              <a:rPr lang="de-DE" sz="1200" baseline="0" dirty="0" smtClean="0">
                <a:latin typeface="+mn-lt"/>
              </a:rPr>
              <a:t>Ansprechpartner</a:t>
            </a:r>
          </a:p>
          <a:p>
            <a:r>
              <a:rPr lang="de-DE" sz="1200" baseline="0" dirty="0" smtClean="0">
                <a:latin typeface="+mn-lt"/>
              </a:rPr>
              <a:t>Herr/Frau Mustermann</a:t>
            </a:r>
          </a:p>
          <a:p>
            <a:r>
              <a:rPr lang="de-DE" sz="1200" baseline="0" dirty="0" smtClean="0">
                <a:latin typeface="+mn-lt"/>
                <a:hlinkClick r:id="rId3"/>
              </a:rPr>
              <a:t>Vorname.nachname@bamf.bund.de</a:t>
            </a:r>
            <a:endParaRPr lang="de-DE" sz="1200" baseline="0" dirty="0" smtClean="0">
              <a:latin typeface="+mn-lt"/>
            </a:endParaRPr>
          </a:p>
          <a:p>
            <a:r>
              <a:rPr lang="de-DE" sz="1200" baseline="0" dirty="0" smtClean="0">
                <a:latin typeface="+mn-lt"/>
                <a:hlinkClick r:id="rId4"/>
              </a:rPr>
              <a:t>www.bamf.de</a:t>
            </a:r>
            <a:endParaRPr lang="de-DE" sz="1200" baseline="0" dirty="0" smtClean="0">
              <a:latin typeface="+mn-lt"/>
            </a:endParaRPr>
          </a:p>
          <a:p>
            <a:r>
              <a:rPr lang="de-DE" sz="1200" baseline="0" dirty="0" smtClean="0">
                <a:latin typeface="+mn-lt"/>
              </a:rPr>
              <a:t>Tel. +49 (0) 911 943 0</a:t>
            </a:r>
          </a:p>
          <a:p>
            <a:r>
              <a:rPr lang="de-DE" sz="1200" baseline="0" dirty="0" smtClean="0">
                <a:latin typeface="+mn-lt"/>
              </a:rPr>
              <a:t>Fax +49 (0) 911 943 0</a:t>
            </a:r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olie">
    <p:bg>
      <p:bgPr>
        <a:solidFill>
          <a:srgbClr val="FF99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6675" y="1393849"/>
            <a:ext cx="5112000" cy="4349725"/>
          </a:xfrm>
        </p:spPr>
        <p:txBody>
          <a:bodyPr wrap="square">
            <a:noAutofit/>
          </a:bodyPr>
          <a:lstStyle>
            <a:lvl1pPr marL="514350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3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1. 	</a:t>
            </a:r>
            <a:r>
              <a:rPr lang="de-DE" dirty="0" err="1" smtClean="0"/>
              <a:t>Kapiteltrenner</a:t>
            </a:r>
            <a:r>
              <a:rPr lang="de-DE" dirty="0" smtClean="0"/>
              <a:t> Headline </a:t>
            </a:r>
            <a:r>
              <a:rPr lang="de-DE" dirty="0" err="1" smtClean="0"/>
              <a:t>BundesSans</a:t>
            </a:r>
            <a:r>
              <a:rPr lang="de-DE" dirty="0" smtClean="0"/>
              <a:t> Office Regular 33 </a:t>
            </a:r>
            <a:r>
              <a:rPr lang="de-DE" dirty="0" err="1" smtClean="0"/>
              <a:t>pt</a:t>
            </a:r>
            <a:r>
              <a:rPr lang="de-DE" dirty="0" smtClean="0"/>
              <a:t>, ZAB 36 </a:t>
            </a:r>
            <a:br>
              <a:rPr lang="de-DE" dirty="0" smtClean="0"/>
            </a:br>
            <a:endParaRPr lang="de-DE" dirty="0" smtClean="0"/>
          </a:p>
          <a:p>
            <a:pPr lvl="0"/>
            <a:r>
              <a:rPr lang="de-DE" sz="2000" dirty="0" err="1" smtClean="0">
                <a:latin typeface="+mn-lt"/>
              </a:rPr>
              <a:t>Subline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BundesSans</a:t>
            </a:r>
            <a:r>
              <a:rPr lang="de-DE" sz="2000" dirty="0" smtClean="0">
                <a:latin typeface="+mn-lt"/>
              </a:rPr>
              <a:t> Office Regular 20 </a:t>
            </a:r>
            <a:r>
              <a:rPr lang="de-DE" sz="2000" dirty="0" err="1" smtClean="0">
                <a:latin typeface="+mn-lt"/>
              </a:rPr>
              <a:t>pt</a:t>
            </a:r>
            <a:endParaRPr lang="de-DE" sz="2000" dirty="0" smtClean="0">
              <a:latin typeface="+mn-lt"/>
            </a:endParaRPr>
          </a:p>
          <a:p>
            <a:pPr lvl="0"/>
            <a:r>
              <a:rPr lang="de-DE" sz="2000" dirty="0" smtClean="0">
                <a:latin typeface="+mn-lt"/>
              </a:rPr>
              <a:t>Unterposition 2</a:t>
            </a:r>
          </a:p>
          <a:p>
            <a:pPr lvl="0"/>
            <a:r>
              <a:rPr lang="de-DE" sz="2000" dirty="0" smtClean="0">
                <a:latin typeface="+mn-lt"/>
              </a:rPr>
              <a:t>Unterposition 3</a:t>
            </a:r>
          </a:p>
          <a:p>
            <a:pPr lvl="0"/>
            <a:r>
              <a:rPr lang="de-DE" sz="2000" dirty="0" smtClean="0">
                <a:latin typeface="+mn-lt"/>
              </a:rPr>
              <a:t>etc.</a:t>
            </a:r>
          </a:p>
          <a:p>
            <a:pPr lvl="0"/>
            <a:r>
              <a:rPr lang="de-DE" dirty="0" smtClean="0"/>
              <a:t/>
            </a:r>
            <a:br>
              <a:rPr lang="de-DE" dirty="0" smtClean="0"/>
            </a:br>
            <a:endParaRPr lang="de-DE" sz="2000" dirty="0" smtClean="0">
              <a:latin typeface="+mn-lt"/>
            </a:endParaRP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6" name="Rechteck 5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HeadlineBundesSerifOfficeReg</a:t>
            </a:r>
            <a:r>
              <a:rPr lang="de-DE" dirty="0" smtClean="0"/>
              <a:t>. 30 </a:t>
            </a:r>
            <a:r>
              <a:rPr lang="de-DE" dirty="0" err="1" smtClean="0"/>
              <a:t>pt</a:t>
            </a:r>
            <a:r>
              <a:rPr lang="de-DE" dirty="0" smtClean="0"/>
              <a:t>, ZAB 35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max.zweizeilig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2875" y="1660551"/>
            <a:ext cx="8175437" cy="4064109"/>
          </a:xfrm>
        </p:spPr>
        <p:txBody>
          <a:bodyPr/>
          <a:lstStyle>
            <a:lvl1pPr>
              <a:lnSpc>
                <a:spcPts val="2290"/>
              </a:lnSpc>
              <a:defRPr baseline="0"/>
            </a:lvl1pPr>
          </a:lstStyle>
          <a:p>
            <a:pPr lvl="0"/>
            <a:r>
              <a:rPr lang="de-DE" dirty="0" smtClean="0"/>
              <a:t>Fließ- und Informationstext, Aufzählungen und ähnliches </a:t>
            </a:r>
          </a:p>
          <a:p>
            <a:pPr lvl="0"/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24pt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Grafik 8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19" name="Rechteck 18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hteck 20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5" name="Grafik 24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6" name="Gruppieren 25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7" name="Rechteck 26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hteck 28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HeadlineBundesSerifOfficeReg</a:t>
            </a:r>
            <a:r>
              <a:rPr lang="de-DE" dirty="0" smtClean="0"/>
              <a:t>. 30 </a:t>
            </a:r>
            <a:r>
              <a:rPr lang="de-DE" dirty="0" err="1" smtClean="0"/>
              <a:t>pt</a:t>
            </a:r>
            <a:r>
              <a:rPr lang="de-DE" dirty="0" smtClean="0"/>
              <a:t>, ZAB 35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max.zweizeilig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2875" y="1660551"/>
            <a:ext cx="5615271" cy="406410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00941" y="1656001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05525" y="2861175"/>
            <a:ext cx="2552785" cy="252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2875" y="3111056"/>
            <a:ext cx="5613125" cy="25942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9" name="Grafik 28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30" name="Gruppieren 29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31" name="Rechteck 30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hteck 31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HeadlineBundesSerifOfficeReg</a:t>
            </a:r>
            <a:r>
              <a:rPr lang="de-DE" dirty="0" smtClean="0"/>
              <a:t>. 30 </a:t>
            </a:r>
            <a:r>
              <a:rPr lang="de-DE" dirty="0" err="1" smtClean="0"/>
              <a:t>pt</a:t>
            </a:r>
            <a:r>
              <a:rPr lang="de-DE" dirty="0" smtClean="0"/>
              <a:t>, ZAB 35 </a:t>
            </a:r>
            <a:r>
              <a:rPr lang="de-DE" dirty="0" err="1" smtClean="0"/>
              <a:t>pt</a:t>
            </a:r>
            <a:r>
              <a:rPr lang="de-DE" dirty="0" smtClean="0"/>
              <a:t>, max. zweizeilig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1660551"/>
            <a:ext cx="5615271" cy="11842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14389" y="1662725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05525" y="2848297"/>
            <a:ext cx="2552785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111056"/>
            <a:ext cx="5613125" cy="119001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6111673" y="3109168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09818" y="4308472"/>
            <a:ext cx="2552785" cy="23663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09527" y="4558553"/>
            <a:ext cx="2555556" cy="114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86000" y="4550390"/>
            <a:ext cx="5613125" cy="115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30" name="Grafik 29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31" name="Gruppieren 30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32" name="Rechteck 31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HeadlineBundesSerifOfficeReg</a:t>
            </a:r>
            <a:r>
              <a:rPr lang="de-DE" dirty="0" smtClean="0"/>
              <a:t>. 30 </a:t>
            </a:r>
            <a:r>
              <a:rPr lang="de-DE" dirty="0" err="1" smtClean="0"/>
              <a:t>pt</a:t>
            </a:r>
            <a:r>
              <a:rPr lang="de-DE" dirty="0" smtClean="0"/>
              <a:t>, ZAB 35 </a:t>
            </a:r>
            <a:r>
              <a:rPr lang="de-DE" dirty="0" err="1" smtClean="0"/>
              <a:t>pt</a:t>
            </a:r>
            <a:r>
              <a:rPr lang="de-DE" dirty="0" smtClean="0"/>
              <a:t>, </a:t>
            </a:r>
            <a:r>
              <a:rPr lang="de-DE" dirty="0" err="1" smtClean="0"/>
              <a:t>max.zweizeilig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2875" y="3262489"/>
            <a:ext cx="8191046" cy="242997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5759" y="1656006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3903" y="2852040"/>
            <a:ext cx="2552785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3304080" y="1656000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2224" y="2848348"/>
            <a:ext cx="2552785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6105227" y="1656000"/>
            <a:ext cx="2555556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3,3 cm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03371" y="2850076"/>
            <a:ext cx="2552785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39" name="Grafik 38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40" name="Gruppieren 39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41" name="Rechteck 40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hteck 42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9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Bilder/Diagramm in einer Zeile mit einzeiligen Bildunterschriften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2875" y="4492978"/>
            <a:ext cx="8191046" cy="119948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5759" y="1662730"/>
            <a:ext cx="2556000" cy="23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4704" y="4039189"/>
            <a:ext cx="2556000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3304080" y="1662724"/>
            <a:ext cx="2555556" cy="23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2224" y="4042221"/>
            <a:ext cx="2556000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6105227" y="1662724"/>
            <a:ext cx="2555556" cy="23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10350" y="4043949"/>
            <a:ext cx="2556000" cy="252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30" name="Grafik 29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31" name="Gruppieren 30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32" name="Rechteck 31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hteck 32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hteck 33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Bilder/Diagramm in einer Zeile mit zweizeiligen Bildunterschriften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5452" y="4498664"/>
            <a:ext cx="8191046" cy="119093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5759" y="1656006"/>
            <a:ext cx="2556000" cy="21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4704" y="3853848"/>
            <a:ext cx="2556000" cy="4524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 zweizeilig</a:t>
            </a:r>
          </a:p>
          <a:p>
            <a:pPr lvl="0"/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2" hasCustomPrompt="1"/>
          </p:nvPr>
        </p:nvSpPr>
        <p:spPr>
          <a:xfrm>
            <a:off x="3304080" y="1656000"/>
            <a:ext cx="2555556" cy="21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2224" y="3856880"/>
            <a:ext cx="2556000" cy="449449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zweizeilig</a:t>
            </a:r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6105227" y="1656000"/>
            <a:ext cx="2555556" cy="21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6,6 cm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10350" y="3858608"/>
            <a:ext cx="2556000" cy="447721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  <a:p>
            <a:pPr lvl="0"/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7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0" y="5724000"/>
            <a:ext cx="9144000" cy="11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346232" y="1659652"/>
            <a:ext cx="130541" cy="12335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3632" tIns="43632" rIns="43632" bIns="4363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72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16038" y="6570000"/>
            <a:ext cx="4617504" cy="162049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Fußzeile, </a:t>
            </a:r>
            <a:r>
              <a:rPr lang="de-DE" dirty="0" err="1" smtClean="0"/>
              <a:t>BundesSansOffice</a:t>
            </a:r>
            <a:r>
              <a:rPr lang="de-DE" dirty="0" smtClean="0"/>
              <a:t> Regular 7 </a:t>
            </a:r>
            <a:r>
              <a:rPr lang="de-DE" dirty="0" err="1" smtClean="0"/>
              <a:t>pt</a:t>
            </a:r>
            <a:r>
              <a:rPr lang="de-DE" dirty="0" smtClean="0"/>
              <a:t> rechtsbündig                  Absender | Titel  | TT.MM.JJJJ | Seite </a:t>
            </a:r>
            <a:endParaRPr lang="de-DE" dirty="0"/>
          </a:p>
        </p:txBody>
      </p:sp>
      <p:pic>
        <p:nvPicPr>
          <p:cNvPr id="24" name="Grafik 23" descr="BAMF_4C_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125" y="5927065"/>
            <a:ext cx="1248156" cy="826160"/>
          </a:xfrm>
          <a:prstGeom prst="rect">
            <a:avLst/>
          </a:prstGeom>
        </p:spPr>
      </p:pic>
      <p:grpSp>
        <p:nvGrpSpPr>
          <p:cNvPr id="25" name="Gruppieren 24"/>
          <p:cNvGrpSpPr/>
          <p:nvPr userDrawn="1"/>
        </p:nvGrpSpPr>
        <p:grpSpPr>
          <a:xfrm>
            <a:off x="7779123" y="6233832"/>
            <a:ext cx="849627" cy="181484"/>
            <a:chOff x="7864848" y="1614207"/>
            <a:chExt cx="849627" cy="181484"/>
          </a:xfrm>
        </p:grpSpPr>
        <p:sp>
          <p:nvSpPr>
            <p:cNvPr id="26" name="Rechteck 25"/>
            <p:cNvSpPr/>
            <p:nvPr userDrawn="1"/>
          </p:nvSpPr>
          <p:spPr bwMode="auto">
            <a:xfrm>
              <a:off x="7864848" y="1614207"/>
              <a:ext cx="180000" cy="180000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hteck 26"/>
            <p:cNvSpPr/>
            <p:nvPr userDrawn="1"/>
          </p:nvSpPr>
          <p:spPr bwMode="auto">
            <a:xfrm>
              <a:off x="8534475" y="1615691"/>
              <a:ext cx="180000" cy="180000"/>
            </a:xfrm>
            <a:prstGeom prst="rect">
              <a:avLst/>
            </a:prstGeom>
            <a:solidFill>
              <a:srgbClr val="FFC8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hteck 27"/>
            <p:cNvSpPr/>
            <p:nvPr userDrawn="1"/>
          </p:nvSpPr>
          <p:spPr bwMode="auto">
            <a:xfrm>
              <a:off x="8202875" y="1615125"/>
              <a:ext cx="180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5917" y="468001"/>
            <a:ext cx="5616000" cy="118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72634" rtl="0" eaLnBrk="1" fontAlgn="base" latinLnBrk="0" hangingPunct="1">
              <a:lnSpc>
                <a:spcPts val="3244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 spc="0" baseline="0">
                <a:latin typeface="BundesSerif Office" panose="02050002050300000203" pitchFamily="18" charset="0"/>
              </a:defRPr>
            </a:lvl1pPr>
          </a:lstStyle>
          <a:p>
            <a:pPr marL="0" marR="0" lvl="0" indent="0" algn="l" defTabSz="8726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Bilder/Diagramm mit Bildunterschrift über eine Spalte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0" y="1659465"/>
            <a:ext cx="5361644" cy="406400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Fließ- und Informationstext, Aufzählungen und </a:t>
            </a:r>
          </a:p>
          <a:p>
            <a:pPr marL="0" marR="0" lvl="0" indent="0" algn="l" defTabSz="914400" rtl="0" eaLnBrk="1" fontAlgn="base" latinLnBrk="0" hangingPunct="1">
              <a:lnSpc>
                <a:spcPts val="229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ähnliches </a:t>
            </a:r>
            <a:r>
              <a:rPr lang="de-DE" dirty="0" err="1" smtClean="0"/>
              <a:t>BundesSans</a:t>
            </a:r>
            <a:r>
              <a:rPr lang="de-DE" dirty="0" smtClean="0"/>
              <a:t> Office Regular 20 </a:t>
            </a:r>
            <a:r>
              <a:rPr lang="de-DE" dirty="0" err="1" smtClean="0"/>
              <a:t>pt</a:t>
            </a:r>
            <a:r>
              <a:rPr lang="de-DE" dirty="0" smtClean="0"/>
              <a:t>, ZAB 24                                       </a:t>
            </a:r>
          </a:p>
          <a:p>
            <a:pPr lvl="0"/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4" hasCustomPrompt="1"/>
          </p:nvPr>
        </p:nvSpPr>
        <p:spPr>
          <a:xfrm>
            <a:off x="6116516" y="1661542"/>
            <a:ext cx="2555556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latin typeface="BundesSans Office" panose="020B0002030500000203" pitchFamily="34" charset="0"/>
              </a:defRPr>
            </a:lvl1pPr>
          </a:lstStyle>
          <a:p>
            <a:r>
              <a:rPr lang="de-DE" dirty="0" smtClean="0"/>
              <a:t>Bildgröße 7,1 x 10,6 cm</a:t>
            </a:r>
            <a:endParaRPr lang="de-DE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21639" y="5484209"/>
            <a:ext cx="2556000" cy="239257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250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825311" y="6357382"/>
            <a:ext cx="5281771" cy="365125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Prof. Dr. Homer Jay Simpson-</a:t>
            </a:r>
            <a:r>
              <a:rPr lang="de-DE" dirty="0" err="1" smtClean="0"/>
              <a:t>Flanders</a:t>
            </a:r>
            <a:r>
              <a:rPr lang="de-DE" dirty="0" smtClean="0"/>
              <a:t>,  Fachbereich Springfield,  Wirtschafts- und Kneipenpolitik</a:t>
            </a:r>
            <a:endParaRPr lang="de-DE" dirty="0"/>
          </a:p>
        </p:txBody>
      </p:sp>
      <p:sp>
        <p:nvSpPr>
          <p:cNvPr id="17" name="Datumsplatzhalter 4"/>
          <p:cNvSpPr>
            <a:spLocks noGrp="1"/>
          </p:cNvSpPr>
          <p:nvPr>
            <p:ph type="dt" sz="half" idx="2"/>
          </p:nvPr>
        </p:nvSpPr>
        <p:spPr>
          <a:xfrm>
            <a:off x="7748872" y="6351590"/>
            <a:ext cx="640205" cy="365125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/>
            <a:fld id="{E92DFEE2-358D-44FB-B5AF-19A7797FB2C5}" type="datetime1">
              <a:rPr lang="de-DE" smtClean="0"/>
              <a:pPr algn="r"/>
              <a:t>16.10.2015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22574" y="6351590"/>
            <a:ext cx="600000" cy="365125"/>
          </a:xfrm>
          <a:prstGeom prst="rect">
            <a:avLst/>
          </a:prstGeom>
        </p:spPr>
        <p:txBody>
          <a:bodyPr vert="horz" lIns="87264" tIns="43632" rIns="87264" bIns="4363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de-DE" dirty="0" smtClean="0"/>
              <a:t>| Seite </a:t>
            </a:r>
            <a:fld id="{1837EB82-9BC9-45C5-B591-A262501E48F9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121" y="1600202"/>
            <a:ext cx="8229759" cy="4525963"/>
          </a:xfrm>
          <a:prstGeom prst="rect">
            <a:avLst/>
          </a:prstGeom>
        </p:spPr>
        <p:txBody>
          <a:bodyPr vert="horz" lIns="87264" tIns="43632" rIns="87264" bIns="43632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8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4" r:id="rId18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36299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87259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0889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74519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08984" indent="-27268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1090745" indent="-218149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527044" indent="-218149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341" indent="-218149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99640" indent="-218149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35938" indent="-218149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72235" indent="-218149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08533" indent="-218149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99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96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95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93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91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89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087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385" algn="l" defTabSz="872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5917" y="468001"/>
            <a:ext cx="8371756" cy="1188000"/>
          </a:xfrm>
        </p:spPr>
        <p:txBody>
          <a:bodyPr/>
          <a:lstStyle/>
          <a:p>
            <a:pPr algn="ctr"/>
            <a:r>
              <a:rPr lang="de-DE" b="1" dirty="0" smtClean="0"/>
              <a:t>Im Brennpunkt: Menschenhandel und Asyl</a:t>
            </a:r>
          </a:p>
          <a:p>
            <a:pPr algn="ctr"/>
            <a:r>
              <a:rPr lang="de-DE" sz="2000" b="1" dirty="0" smtClean="0"/>
              <a:t>Tagung der Hanns Seidel Stiftung am 15. Oktober 2015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r>
              <a:rPr lang="de-DE" sz="2400" b="1" dirty="0" smtClean="0"/>
              <a:t>Das Phänomen des Menschenhandels im Asylbereich aus </a:t>
            </a:r>
          </a:p>
          <a:p>
            <a:pPr marL="361950" indent="-361950" algn="ctr">
              <a:lnSpc>
                <a:spcPts val="2400"/>
              </a:lnSpc>
            </a:pPr>
            <a:r>
              <a:rPr lang="de-DE" sz="2400" b="1" dirty="0" smtClean="0"/>
              <a:t>Sicht des Bundesamtes für Migration und Flüchtlinge</a:t>
            </a:r>
          </a:p>
          <a:p>
            <a:pPr marL="361950" indent="-361950" algn="ctr">
              <a:lnSpc>
                <a:spcPts val="2400"/>
              </a:lnSpc>
            </a:pPr>
            <a:endParaRPr lang="de-DE" sz="2000" dirty="0" smtClean="0"/>
          </a:p>
          <a:p>
            <a:pPr marL="361950" indent="-361950" algn="ctr">
              <a:lnSpc>
                <a:spcPts val="2400"/>
              </a:lnSpc>
            </a:pPr>
            <a:endParaRPr lang="de-DE" sz="2000" dirty="0" smtClean="0"/>
          </a:p>
          <a:p>
            <a:pPr marL="361950" indent="-361950" algn="ctr">
              <a:lnSpc>
                <a:spcPct val="150000"/>
              </a:lnSpc>
            </a:pPr>
            <a:r>
              <a:rPr lang="de-DE" sz="2000" b="1" dirty="0" smtClean="0"/>
              <a:t>Referentin: Angelika Schmitt</a:t>
            </a:r>
            <a:endParaRPr lang="de-DE" sz="800" dirty="0" smtClean="0"/>
          </a:p>
          <a:p>
            <a:pPr marL="361950" indent="-361950" algn="ctr">
              <a:lnSpc>
                <a:spcPts val="2400"/>
              </a:lnSpc>
            </a:pPr>
            <a:r>
              <a:rPr lang="de-DE" sz="1800" dirty="0" smtClean="0"/>
              <a:t>Referat 416: </a:t>
            </a:r>
          </a:p>
          <a:p>
            <a:pPr marL="361950" indent="-361950" algn="ctr">
              <a:lnSpc>
                <a:spcPts val="2400"/>
              </a:lnSpc>
            </a:pPr>
            <a:r>
              <a:rPr lang="de-DE" sz="1800" dirty="0" smtClean="0"/>
              <a:t>Zusammenarbeit mit Sicherheitsbehörden des Bundes und der Länder, Clearingstelle Präventionskooperation, Beratungsstelle Radikalisierung</a:t>
            </a:r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/>
          </a:bodyPr>
          <a:lstStyle/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r>
              <a:rPr lang="de-DE" sz="3200" dirty="0" smtClean="0"/>
              <a:t>Vielen Dank für Ihre Aufmerksamkeit!</a:t>
            </a:r>
            <a:endParaRPr lang="de-DE" sz="2400" b="1" dirty="0" smtClean="0"/>
          </a:p>
          <a:p>
            <a:pPr marL="361950" indent="-361950" algn="ctr">
              <a:lnSpc>
                <a:spcPts val="2400"/>
              </a:lnSpc>
            </a:pPr>
            <a:endParaRPr lang="de-DE" sz="2400" b="1" dirty="0" smtClean="0"/>
          </a:p>
          <a:p>
            <a:pPr marL="361950" indent="-361950">
              <a:lnSpc>
                <a:spcPts val="2400"/>
              </a:lnSpc>
            </a:pPr>
            <a:endParaRPr lang="de-DE" sz="2400" dirty="0" smtClean="0"/>
          </a:p>
          <a:p>
            <a:pPr marL="361950" indent="-361950">
              <a:lnSpc>
                <a:spcPts val="2400"/>
              </a:lnSpc>
            </a:pPr>
            <a:endParaRPr lang="de-DE" sz="2400" dirty="0" smtClean="0"/>
          </a:p>
          <a:p>
            <a:pPr marL="361950" indent="-361950">
              <a:lnSpc>
                <a:spcPts val="2400"/>
              </a:lnSpc>
            </a:pPr>
            <a:r>
              <a:rPr lang="de-DE" sz="2400" b="1" dirty="0" smtClean="0"/>
              <a:t>Kontakt: </a:t>
            </a:r>
            <a:endParaRPr lang="de-DE" sz="2400" dirty="0" smtClean="0"/>
          </a:p>
          <a:p>
            <a:pPr marL="361950" indent="-361950">
              <a:lnSpc>
                <a:spcPts val="2400"/>
              </a:lnSpc>
            </a:pPr>
            <a:r>
              <a:rPr lang="de-DE" sz="2400" dirty="0" smtClean="0"/>
              <a:t>angelika.schmitt@bamf.bund.de </a:t>
            </a:r>
          </a:p>
          <a:p>
            <a:pPr marL="361950" indent="-361950">
              <a:lnSpc>
                <a:spcPts val="2400"/>
              </a:lnSpc>
            </a:pPr>
            <a:r>
              <a:rPr lang="de-DE" sz="2400" dirty="0" smtClean="0"/>
              <a:t>Tel 0911-943-8204</a:t>
            </a:r>
          </a:p>
          <a:p>
            <a:pPr marL="361950" indent="-361950">
              <a:lnSpc>
                <a:spcPts val="2400"/>
              </a:lnSpc>
            </a:pPr>
            <a:r>
              <a:rPr lang="de-DE" sz="2400" dirty="0" smtClean="0"/>
              <a:t>www.bamf.de</a:t>
            </a: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400" dirty="0" smtClean="0"/>
          </a:p>
          <a:p>
            <a:pPr marL="361950" indent="-361950">
              <a:lnSpc>
                <a:spcPts val="2400"/>
              </a:lnSpc>
            </a:pPr>
            <a:endParaRPr lang="de-DE" sz="2400" b="1" dirty="0" smtClean="0"/>
          </a:p>
          <a:p>
            <a:pPr marL="361950" indent="-361950">
              <a:lnSpc>
                <a:spcPts val="2400"/>
              </a:lnSpc>
            </a:pPr>
            <a:endParaRPr lang="de-DE" sz="2400" b="1" dirty="0" smtClean="0"/>
          </a:p>
          <a:p>
            <a:pPr marL="361950" indent="-361950">
              <a:lnSpc>
                <a:spcPts val="2400"/>
              </a:lnSpc>
            </a:pPr>
            <a:endParaRPr lang="de-DE" sz="2400" b="1" dirty="0" smtClean="0"/>
          </a:p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/>
          </a:bodyPr>
          <a:lstStyle/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3827"/>
            <a:ext cx="9143999" cy="593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/>
          </a:bodyPr>
          <a:lstStyle/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  <a:p>
            <a:pPr marL="361950" indent="-361950">
              <a:lnSpc>
                <a:spcPts val="2400"/>
              </a:lnSpc>
            </a:pPr>
            <a:r>
              <a:rPr lang="de-DE" sz="2200" b="1" dirty="0" smtClean="0"/>
              <a:t>Rechtliche Verbesserungen für Opfer von Menschenhandel</a:t>
            </a:r>
          </a:p>
          <a:p>
            <a:pPr marL="361950" indent="-361950">
              <a:lnSpc>
                <a:spcPts val="2400"/>
              </a:lnSpc>
            </a:pPr>
            <a:endParaRPr lang="de-DE" sz="200" dirty="0" smtClean="0"/>
          </a:p>
          <a:p>
            <a:pPr marL="361950" lvl="1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Gesetz zur Änderung des Asylbewerberleistungsgesetzes</a:t>
            </a:r>
          </a:p>
          <a:p>
            <a:pPr marL="361950" lvl="1" indent="-361950">
              <a:lnSpc>
                <a:spcPts val="2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ea typeface="+mn-ea"/>
                <a:cs typeface="+mn-cs"/>
              </a:rPr>
              <a:t>Gesetz zur Neubestimmung des Bleiberechts und der Aufenthaltsbeendigung:</a:t>
            </a:r>
          </a:p>
          <a:p>
            <a:pPr marL="361950" lvl="1" indent="-3619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 smtClean="0"/>
              <a:t>	- Aufenthalt</a:t>
            </a:r>
          </a:p>
          <a:p>
            <a:pPr marL="361950" lvl="1" indent="-3619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 smtClean="0"/>
              <a:t>	- Familiennachzug</a:t>
            </a:r>
          </a:p>
          <a:p>
            <a:pPr marL="361950" lvl="1" indent="-3619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 smtClean="0"/>
              <a:t>	- Integrationskurse </a:t>
            </a:r>
          </a:p>
          <a:p>
            <a:pPr marL="361950" lvl="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Umsetzung der EU-Richtlinie zur Bekämpfung des Menschenhandels und zum Schutz seiner Opfer - 2011/36/EU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Gesetz zur Regulierung des Prostitutionsgewerbes sowie zum Schutz von in der Prostitution tätigen Personen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3448" y="1131217"/>
            <a:ext cx="8175437" cy="4732257"/>
          </a:xfrm>
        </p:spPr>
        <p:txBody>
          <a:bodyPr anchor="t">
            <a:normAutofit/>
          </a:bodyPr>
          <a:lstStyle/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  <a:p>
            <a:pPr marL="361950" indent="-361950">
              <a:lnSpc>
                <a:spcPts val="2400"/>
              </a:lnSpc>
            </a:pPr>
            <a:r>
              <a:rPr lang="de-DE" sz="2200" b="1" dirty="0" smtClean="0"/>
              <a:t>Ergebnisse aus dem gemeinsamen Projekt mit IOM und UNHCR</a:t>
            </a:r>
          </a:p>
          <a:p>
            <a:pPr marL="361950" indent="-361950">
              <a:lnSpc>
                <a:spcPts val="2400"/>
              </a:lnSpc>
            </a:pPr>
            <a:r>
              <a:rPr lang="de-DE" sz="2000" i="1" dirty="0" smtClean="0"/>
              <a:t>Identifizierung und Schutz von Opfern des Menschenhandels im Asylsystem</a:t>
            </a:r>
          </a:p>
          <a:p>
            <a:pPr marL="361950" indent="-361950">
              <a:lnSpc>
                <a:spcPts val="2400"/>
              </a:lnSpc>
            </a:pPr>
            <a:endParaRPr lang="de-DE" sz="2000" i="1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Sensibilisierungs-Schulung für alle Asylentscheidenden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Sonderbeauftragte für Opfer von Menschenhandel in jeder Außenstelle 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Dienstanweisung für Asylentscheidende mit Indikatorenliste und Handlungsanweisungen beim Vorliegen eines Menschenhandelsfalls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Möglichkeit der Ausübung des Selbsteintrittsrechts bei Dublin-Fällen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Verzahnung von Asylverfahren mit Arbeit der Fachberatungsstellen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Enge Vernetzung zwischen Bundesamt, Menschenhandelsopfer, Fachberatungsstelle und Polizei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endParaRPr lang="de-DE" sz="2000" i="1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3448" y="1131217"/>
            <a:ext cx="8175437" cy="4732257"/>
          </a:xfrm>
        </p:spPr>
        <p:txBody>
          <a:bodyPr anchor="t">
            <a:normAutofit/>
          </a:bodyPr>
          <a:lstStyle/>
          <a:p>
            <a:pPr marL="361950" indent="-361950">
              <a:lnSpc>
                <a:spcPct val="150000"/>
              </a:lnSpc>
            </a:pPr>
            <a:r>
              <a:rPr lang="de-DE" sz="2200" b="1" dirty="0" smtClean="0"/>
              <a:t>Fortentwicklung der Projektergebnisse:</a:t>
            </a:r>
            <a:endParaRPr lang="de-DE" sz="100" b="1" i="1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Möglichkeit der schriftlichen Antragstellung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Aufhebung der Wohnpflicht in Aufnahmeeinrichtung 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Ausübung des Selbsteintrittsrechts bei Dublin-Fällen</a:t>
            </a:r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r>
              <a:rPr lang="de-DE" sz="2200" b="1" dirty="0" smtClean="0"/>
              <a:t>Erfolgsindikatoren:</a:t>
            </a:r>
            <a:endParaRPr lang="de-DE" sz="100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Schutzgewährung statt Ablehnung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Gewinnbringende Zusammenarbeit zwischen Fachberatungsstellen und Sonderbeauftragten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Kontinuierliche Meldungen von Verdachtsfällen durch Asylentscheidende</a:t>
            </a:r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000" dirty="0" smtClean="0"/>
              <a:t>Nutzung der im Asylverfahren gewonnenen Informationen für die Strafverfolgung</a:t>
            </a:r>
          </a:p>
          <a:p>
            <a:pPr marL="361950" indent="-361950">
              <a:lnSpc>
                <a:spcPts val="2400"/>
              </a:lnSpc>
            </a:pPr>
            <a:endParaRPr lang="de-DE" sz="2000" b="1" i="1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3999" cy="44639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78351"/>
            <a:ext cx="8208638" cy="4546309"/>
          </a:xfrm>
        </p:spPr>
        <p:txBody>
          <a:bodyPr>
            <a:normAutofit fontScale="92500"/>
          </a:bodyPr>
          <a:lstStyle/>
          <a:p>
            <a:pPr marL="361950" indent="-361950">
              <a:lnSpc>
                <a:spcPct val="150000"/>
              </a:lnSpc>
            </a:pPr>
            <a:r>
              <a:rPr lang="de-DE" sz="2400" b="1" dirty="0" smtClean="0"/>
              <a:t>Aktuelle Zahlen Menschenhandelsfälle: </a:t>
            </a:r>
          </a:p>
          <a:p>
            <a:pPr marL="361950" indent="-361950">
              <a:lnSpc>
                <a:spcPts val="2400"/>
              </a:lnSpc>
            </a:pPr>
            <a:endParaRPr lang="de-DE" sz="2200" b="1" dirty="0" smtClean="0"/>
          </a:p>
          <a:p>
            <a:pPr marL="361950" indent="-361950">
              <a:lnSpc>
                <a:spcPts val="2400"/>
              </a:lnSpc>
            </a:pPr>
            <a:r>
              <a:rPr lang="de-DE" sz="2200" b="1" dirty="0" smtClean="0"/>
              <a:t>1. Anzahl der Meldungen von Verdachtsfällen durch Asylentscheidende</a:t>
            </a:r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r>
              <a:rPr lang="de-DE" sz="2200" b="1" dirty="0" smtClean="0"/>
              <a:t>2012: 7		2013: 33		2014: 41		2015: 21 (Stand 30. 9.)</a:t>
            </a:r>
          </a:p>
          <a:p>
            <a:r>
              <a:rPr lang="de-DE" sz="2000" b="1" dirty="0" smtClean="0"/>
              <a:t> 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200" dirty="0" smtClean="0"/>
              <a:t>Hauptherkunftsländer seit Erfassung 2012: </a:t>
            </a:r>
          </a:p>
          <a:p>
            <a:r>
              <a:rPr lang="de-DE" sz="2200" dirty="0" smtClean="0"/>
              <a:t>Nigeria, Kenia, Gambia, Vietnam, Albanien,</a:t>
            </a:r>
          </a:p>
          <a:p>
            <a:r>
              <a:rPr lang="de-DE" sz="2200" dirty="0" smtClean="0"/>
              <a:t>und Ghana </a:t>
            </a:r>
          </a:p>
          <a:p>
            <a:endParaRPr lang="de-DE" sz="2200" dirty="0" smtClean="0"/>
          </a:p>
          <a:p>
            <a:r>
              <a:rPr lang="de-DE" sz="2200" dirty="0" smtClean="0"/>
              <a:t>Über 90 % der Opfer waren weiblich.</a:t>
            </a:r>
          </a:p>
          <a:p>
            <a:endParaRPr lang="de-DE" sz="2000" dirty="0" smtClean="0"/>
          </a:p>
          <a:p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966690" y="3189669"/>
          <a:ext cx="2447637" cy="271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92"/>
                <a:gridCol w="1101345"/>
              </a:tblGrid>
              <a:tr h="6607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Herkunfts-land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Anzahl Meldun-gen</a:t>
                      </a:r>
                      <a:endParaRPr lang="en-US" dirty="0"/>
                    </a:p>
                  </a:txBody>
                  <a:tcPr anchor="ctr"/>
                </a:tc>
              </a:tr>
              <a:tr h="2844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Albanien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</a:tr>
              <a:tr h="2844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</a:tr>
              <a:tr h="2844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Gambia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</a:tr>
              <a:tr h="29514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Ghana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</a:tr>
              <a:tr h="2844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Guinea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</a:tr>
              <a:tr h="28442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Kenia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</a:tr>
              <a:tr h="1964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Nigeria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50000"/>
              </a:lnSpc>
            </a:pPr>
            <a:r>
              <a:rPr lang="de-DE" sz="2200" b="1" dirty="0" smtClean="0"/>
              <a:t>Aktuelle Zahlen Menschenhandelsfälle:  </a:t>
            </a:r>
          </a:p>
          <a:p>
            <a:pPr marL="361950" indent="-361950">
              <a:lnSpc>
                <a:spcPts val="2400"/>
              </a:lnSpc>
            </a:pPr>
            <a:endParaRPr lang="de-DE" sz="2200" b="1" dirty="0" smtClean="0"/>
          </a:p>
          <a:p>
            <a:pPr marL="361950" indent="-361950">
              <a:lnSpc>
                <a:spcPts val="2400"/>
              </a:lnSpc>
            </a:pPr>
            <a:r>
              <a:rPr lang="de-DE" sz="2000" b="1" dirty="0" smtClean="0"/>
              <a:t>2. Ausländerzentralregister:  Anzahl der in der Bundesrepublik </a:t>
            </a:r>
            <a:r>
              <a:rPr lang="de-DE" sz="2000" b="1" dirty="0" err="1" smtClean="0"/>
              <a:t>aufhältigen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AusländerInnen</a:t>
            </a:r>
            <a:r>
              <a:rPr lang="de-DE" sz="2000" b="1" dirty="0" smtClean="0"/>
              <a:t> mit Aufenthaltserlaubnis nach § 25 Abs. 4a </a:t>
            </a:r>
            <a:r>
              <a:rPr lang="de-DE" sz="2000" b="1" dirty="0" err="1" smtClean="0"/>
              <a:t>AufenthG</a:t>
            </a:r>
            <a:endParaRPr lang="de-DE" sz="2000" dirty="0" smtClean="0"/>
          </a:p>
          <a:p>
            <a:pPr>
              <a:lnSpc>
                <a:spcPct val="200000"/>
              </a:lnSpc>
            </a:pPr>
            <a:endParaRPr lang="de-DE" sz="2000" dirty="0" smtClean="0"/>
          </a:p>
          <a:p>
            <a:pPr>
              <a:lnSpc>
                <a:spcPct val="200000"/>
              </a:lnSpc>
            </a:pPr>
            <a:r>
              <a:rPr lang="de-DE" sz="2000" dirty="0" smtClean="0"/>
              <a:t>	2010: 	64		2013: 	83	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	2011: 	67		2014: 	72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	2012: 	74		2015: 	63   </a:t>
            </a:r>
            <a:r>
              <a:rPr lang="de-DE" sz="1800" dirty="0" smtClean="0"/>
              <a:t>(Stand 30.09.)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		</a:t>
            </a:r>
          </a:p>
          <a:p>
            <a:pPr>
              <a:lnSpc>
                <a:spcPct val="150000"/>
              </a:lnSpc>
            </a:pPr>
            <a:endParaRPr lang="de-DE" sz="1800" dirty="0" smtClean="0"/>
          </a:p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 fontScale="55000" lnSpcReduction="20000"/>
          </a:bodyPr>
          <a:lstStyle/>
          <a:p>
            <a:pPr marL="361950" indent="-361950">
              <a:lnSpc>
                <a:spcPts val="2400"/>
              </a:lnSpc>
            </a:pPr>
            <a:r>
              <a:rPr lang="de-DE" sz="3200" b="1" dirty="0" smtClean="0"/>
              <a:t>G7-Projekt:</a:t>
            </a:r>
            <a:r>
              <a:rPr lang="de-DE" sz="3200" b="1" i="1" dirty="0" smtClean="0"/>
              <a:t>  </a:t>
            </a:r>
            <a:r>
              <a:rPr lang="de-DE" sz="3200" b="1" i="1" dirty="0" err="1" smtClean="0"/>
              <a:t>Improvement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of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structures</a:t>
            </a:r>
            <a:r>
              <a:rPr lang="de-DE" sz="3200" b="1" i="1" dirty="0" smtClean="0"/>
              <a:t> in </a:t>
            </a:r>
            <a:r>
              <a:rPr lang="de-DE" sz="3200" b="1" i="1" dirty="0" err="1" smtClean="0"/>
              <a:t>asylum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procedures</a:t>
            </a:r>
            <a:r>
              <a:rPr lang="de-DE" sz="3200" b="1" i="1" dirty="0" smtClean="0"/>
              <a:t> in order </a:t>
            </a:r>
            <a:r>
              <a:rPr lang="de-DE" sz="3200" b="1" i="1" dirty="0" err="1" smtClean="0"/>
              <a:t>to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combat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trafficking</a:t>
            </a:r>
            <a:r>
              <a:rPr lang="de-DE" sz="3200" b="1" i="1" dirty="0" smtClean="0"/>
              <a:t> in human </a:t>
            </a:r>
            <a:r>
              <a:rPr lang="de-DE" sz="3200" b="1" i="1" dirty="0" err="1" smtClean="0"/>
              <a:t>beings</a:t>
            </a:r>
            <a:r>
              <a:rPr lang="de-DE" sz="3200" b="1" i="1" dirty="0" smtClean="0"/>
              <a:t> </a:t>
            </a:r>
          </a:p>
          <a:p>
            <a:pPr marL="361950" indent="-361950">
              <a:lnSpc>
                <a:spcPct val="270000"/>
              </a:lnSpc>
            </a:pPr>
            <a:r>
              <a:rPr lang="de-DE" sz="2900" b="1" dirty="0" smtClean="0"/>
              <a:t>Ziel:</a:t>
            </a:r>
            <a:r>
              <a:rPr lang="de-DE" sz="2900" dirty="0" smtClean="0"/>
              <a:t> Gewinnung von „</a:t>
            </a:r>
            <a:r>
              <a:rPr lang="de-DE" sz="2900" dirty="0" err="1" smtClean="0"/>
              <a:t>best</a:t>
            </a:r>
            <a:r>
              <a:rPr lang="de-DE" sz="2900" dirty="0" smtClean="0"/>
              <a:t> </a:t>
            </a:r>
            <a:r>
              <a:rPr lang="de-DE" sz="2900" dirty="0" err="1" smtClean="0"/>
              <a:t>practice</a:t>
            </a:r>
            <a:r>
              <a:rPr lang="de-DE" sz="2900" dirty="0" smtClean="0"/>
              <a:t>“ aus internationalem Vergleich</a:t>
            </a:r>
          </a:p>
          <a:p>
            <a:pPr marL="361950" indent="-361950">
              <a:lnSpc>
                <a:spcPct val="270000"/>
              </a:lnSpc>
            </a:pPr>
            <a:r>
              <a:rPr lang="de-DE" sz="2900" b="1" dirty="0" smtClean="0"/>
              <a:t>Ergebnisse der deutschen  Auswertung: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50 Prozent der Menschenhandelsopfer erhielten subsidiären Schutz oder Abschiebeverbote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Bearbeitungsdauer Menschenhandelsfälle knapp ein Jahr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Kein missbräuchliches Vorbringen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Unterschiedlichste Einschätzungen zur Aussagebereitschaft  in Strafverfahren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Bedeutung der Fachberatungsstellen für Identifizierung und Bewusstmachung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Unbeeinflusste Asylentscheidungen</a:t>
            </a:r>
          </a:p>
          <a:p>
            <a:pPr marL="361950" indent="-361950">
              <a:lnSpc>
                <a:spcPts val="2400"/>
              </a:lnSpc>
              <a:buFontTx/>
              <a:buChar char="-"/>
            </a:pPr>
            <a:r>
              <a:rPr lang="de-DE" sz="2900" dirty="0" smtClean="0"/>
              <a:t>Verwertbarkeit der im Asylverfahren gewonnenen Erkenntnisse für die Strafverfolgung</a:t>
            </a:r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0" y="468001"/>
            <a:ext cx="9144000" cy="4369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de-DE" sz="2000" b="1" dirty="0" smtClean="0"/>
              <a:t>Das Phänomen des Menschenhandels im Asylbereich aus Sicht des Bundesamtes</a:t>
            </a:r>
          </a:p>
          <a:p>
            <a:endParaRPr lang="de-DE" b="1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82875" y="1159497"/>
            <a:ext cx="8175437" cy="4732257"/>
          </a:xfrm>
        </p:spPr>
        <p:txBody>
          <a:bodyPr>
            <a:normAutofit/>
          </a:bodyPr>
          <a:lstStyle/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endParaRPr lang="de-DE" sz="2400" b="1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400" b="1" dirty="0" smtClean="0"/>
              <a:t>Mitarbeit des Bundesamtes beim European </a:t>
            </a:r>
            <a:r>
              <a:rPr lang="de-DE" sz="2400" b="1" dirty="0" err="1" smtClean="0"/>
              <a:t>Asylum</a:t>
            </a:r>
            <a:r>
              <a:rPr lang="de-DE" sz="2400" b="1" dirty="0" smtClean="0"/>
              <a:t> Support Office (EASO): </a:t>
            </a:r>
          </a:p>
          <a:p>
            <a:pPr marL="361950" indent="-361950">
              <a:lnSpc>
                <a:spcPts val="2400"/>
              </a:lnSpc>
            </a:pPr>
            <a:r>
              <a:rPr lang="de-DE" sz="2400" b="1" dirty="0" smtClean="0"/>
              <a:t>	</a:t>
            </a:r>
            <a:r>
              <a:rPr lang="de-DE" sz="2400" dirty="0" smtClean="0"/>
              <a:t>Unterstützung der Mitgliedsstaaten bei Opferidentifizierung</a:t>
            </a:r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</a:pPr>
            <a:endParaRPr lang="de-DE" sz="2000" dirty="0" smtClean="0"/>
          </a:p>
          <a:p>
            <a:pPr marL="361950" indent="-361950">
              <a:lnSpc>
                <a:spcPts val="2400"/>
              </a:lnSpc>
              <a:buFont typeface="Arial" pitchFamily="34" charset="0"/>
              <a:buChar char="•"/>
            </a:pPr>
            <a:r>
              <a:rPr lang="de-DE" sz="2400" b="1" dirty="0" smtClean="0"/>
              <a:t>Ausblick:</a:t>
            </a:r>
            <a:endParaRPr lang="de-DE" sz="2000" b="1" dirty="0" smtClean="0"/>
          </a:p>
          <a:p>
            <a:pPr marL="361950" indent="-361950">
              <a:lnSpc>
                <a:spcPct val="100000"/>
              </a:lnSpc>
            </a:pPr>
            <a:r>
              <a:rPr lang="de-DE" sz="2000" b="1" dirty="0" smtClean="0"/>
              <a:t>	</a:t>
            </a:r>
            <a:r>
              <a:rPr lang="de-DE" sz="2400" dirty="0" smtClean="0"/>
              <a:t>Was wurde erreicht?</a:t>
            </a:r>
          </a:p>
          <a:p>
            <a:pPr marL="361950" indent="-361950">
              <a:lnSpc>
                <a:spcPct val="100000"/>
              </a:lnSpc>
            </a:pPr>
            <a:r>
              <a:rPr lang="de-DE" sz="2400" dirty="0" smtClean="0"/>
              <a:t>	Was hat sich bewährt?</a:t>
            </a:r>
          </a:p>
          <a:p>
            <a:pPr marL="361950" indent="-361950">
              <a:lnSpc>
                <a:spcPct val="100000"/>
              </a:lnSpc>
            </a:pPr>
            <a:r>
              <a:rPr lang="de-DE" sz="2400" dirty="0" smtClean="0"/>
              <a:t>	Was ist ausbaufähig?</a:t>
            </a:r>
          </a:p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  <a:p>
            <a:pPr marL="361950" indent="-361950">
              <a:lnSpc>
                <a:spcPts val="2400"/>
              </a:lnSpc>
            </a:pP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I_CD_2014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I_CD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BMI_CD_2014</Template>
  <TotalTime>0</TotalTime>
  <Pages>8</Pages>
  <Words>423</Words>
  <Application>Microsoft Office PowerPoint</Application>
  <PresentationFormat>Bildschirmpräsentation (4:3)</PresentationFormat>
  <Paragraphs>127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Webdings</vt:lpstr>
      <vt:lpstr>BundesSans Office</vt:lpstr>
      <vt:lpstr>BundesSerif Office</vt:lpstr>
      <vt:lpstr>BMI_CD_2014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2014-04-02T06:19:09Z</dcterms:created>
  <dcterms:modified xsi:type="dcterms:W3CDTF">2015-10-16T07:58:32Z</dcterms:modified>
</cp:coreProperties>
</file>