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0"/>
  </p:notesMasterIdLst>
  <p:sldIdLst>
    <p:sldId id="327" r:id="rId2"/>
    <p:sldId id="329" r:id="rId3"/>
    <p:sldId id="330" r:id="rId4"/>
    <p:sldId id="331" r:id="rId5"/>
    <p:sldId id="261" r:id="rId6"/>
    <p:sldId id="269" r:id="rId7"/>
    <p:sldId id="270" r:id="rId8"/>
    <p:sldId id="271" r:id="rId9"/>
    <p:sldId id="273" r:id="rId10"/>
    <p:sldId id="333" r:id="rId11"/>
    <p:sldId id="275" r:id="rId12"/>
    <p:sldId id="332" r:id="rId13"/>
    <p:sldId id="281" r:id="rId14"/>
    <p:sldId id="282" r:id="rId15"/>
    <p:sldId id="283" r:id="rId16"/>
    <p:sldId id="306" r:id="rId17"/>
    <p:sldId id="284" r:id="rId18"/>
    <p:sldId id="285" r:id="rId19"/>
    <p:sldId id="286" r:id="rId20"/>
    <p:sldId id="287" r:id="rId21"/>
    <p:sldId id="288" r:id="rId22"/>
    <p:sldId id="289" r:id="rId23"/>
    <p:sldId id="290" r:id="rId24"/>
    <p:sldId id="291" r:id="rId25"/>
    <p:sldId id="292" r:id="rId26"/>
    <p:sldId id="293" r:id="rId27"/>
    <p:sldId id="321" r:id="rId28"/>
    <p:sldId id="322" r:id="rId29"/>
    <p:sldId id="319" r:id="rId30"/>
    <p:sldId id="320" r:id="rId31"/>
    <p:sldId id="317" r:id="rId32"/>
    <p:sldId id="318" r:id="rId33"/>
    <p:sldId id="308" r:id="rId34"/>
    <p:sldId id="266" r:id="rId35"/>
    <p:sldId id="298" r:id="rId36"/>
    <p:sldId id="294" r:id="rId37"/>
    <p:sldId id="304" r:id="rId38"/>
    <p:sldId id="305" r:id="rId39"/>
  </p:sldIdLst>
  <p:sldSz cx="10080625" cy="7559675"/>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charset="0"/>
      <a:defRPr kern="1200">
        <a:solidFill>
          <a:schemeClr val="bg1"/>
        </a:solidFill>
        <a:latin typeface="Arial" charset="0"/>
        <a:ea typeface="ＭＳ Ｐゴシック" charset="0"/>
        <a:cs typeface="Kai" charset="0"/>
      </a:defRPr>
    </a:lvl1pPr>
    <a:lvl2pPr marL="742950" indent="-285750" algn="l" defTabSz="449263" rtl="0" fontAlgn="base" hangingPunct="0">
      <a:lnSpc>
        <a:spcPct val="93000"/>
      </a:lnSpc>
      <a:spcBef>
        <a:spcPct val="0"/>
      </a:spcBef>
      <a:spcAft>
        <a:spcPct val="0"/>
      </a:spcAft>
      <a:buClr>
        <a:srgbClr val="000000"/>
      </a:buClr>
      <a:buSzPct val="100000"/>
      <a:buFont typeface="Times New Roman" charset="0"/>
      <a:defRPr kern="1200">
        <a:solidFill>
          <a:schemeClr val="bg1"/>
        </a:solidFill>
        <a:latin typeface="Arial" charset="0"/>
        <a:ea typeface="ＭＳ Ｐゴシック" charset="0"/>
        <a:cs typeface="Kai" charset="0"/>
      </a:defRPr>
    </a:lvl2pPr>
    <a:lvl3pPr marL="1143000" indent="-228600" algn="l" defTabSz="449263" rtl="0" fontAlgn="base" hangingPunct="0">
      <a:lnSpc>
        <a:spcPct val="93000"/>
      </a:lnSpc>
      <a:spcBef>
        <a:spcPct val="0"/>
      </a:spcBef>
      <a:spcAft>
        <a:spcPct val="0"/>
      </a:spcAft>
      <a:buClr>
        <a:srgbClr val="000000"/>
      </a:buClr>
      <a:buSzPct val="100000"/>
      <a:buFont typeface="Times New Roman" charset="0"/>
      <a:defRPr kern="1200">
        <a:solidFill>
          <a:schemeClr val="bg1"/>
        </a:solidFill>
        <a:latin typeface="Arial" charset="0"/>
        <a:ea typeface="ＭＳ Ｐゴシック" charset="0"/>
        <a:cs typeface="Kai" charset="0"/>
      </a:defRPr>
    </a:lvl3pPr>
    <a:lvl4pPr marL="1600200" indent="-228600" algn="l" defTabSz="449263" rtl="0" fontAlgn="base" hangingPunct="0">
      <a:lnSpc>
        <a:spcPct val="93000"/>
      </a:lnSpc>
      <a:spcBef>
        <a:spcPct val="0"/>
      </a:spcBef>
      <a:spcAft>
        <a:spcPct val="0"/>
      </a:spcAft>
      <a:buClr>
        <a:srgbClr val="000000"/>
      </a:buClr>
      <a:buSzPct val="100000"/>
      <a:buFont typeface="Times New Roman" charset="0"/>
      <a:defRPr kern="1200">
        <a:solidFill>
          <a:schemeClr val="bg1"/>
        </a:solidFill>
        <a:latin typeface="Arial" charset="0"/>
        <a:ea typeface="ＭＳ Ｐゴシック" charset="0"/>
        <a:cs typeface="Kai" charset="0"/>
      </a:defRPr>
    </a:lvl4pPr>
    <a:lvl5pPr marL="2057400" indent="-228600" algn="l" defTabSz="449263" rtl="0" fontAlgn="base" hangingPunct="0">
      <a:lnSpc>
        <a:spcPct val="93000"/>
      </a:lnSpc>
      <a:spcBef>
        <a:spcPct val="0"/>
      </a:spcBef>
      <a:spcAft>
        <a:spcPct val="0"/>
      </a:spcAft>
      <a:buClr>
        <a:srgbClr val="000000"/>
      </a:buClr>
      <a:buSzPct val="100000"/>
      <a:buFont typeface="Times New Roman" charset="0"/>
      <a:defRPr kern="1200">
        <a:solidFill>
          <a:schemeClr val="bg1"/>
        </a:solidFill>
        <a:latin typeface="Arial" charset="0"/>
        <a:ea typeface="ＭＳ Ｐゴシック" charset="0"/>
        <a:cs typeface="Kai" charset="0"/>
      </a:defRPr>
    </a:lvl5pPr>
    <a:lvl6pPr marL="2286000" algn="l" defTabSz="457200" rtl="0" eaLnBrk="1" latinLnBrk="0" hangingPunct="1">
      <a:defRPr kern="1200">
        <a:solidFill>
          <a:schemeClr val="bg1"/>
        </a:solidFill>
        <a:latin typeface="Arial" charset="0"/>
        <a:ea typeface="ＭＳ Ｐゴシック" charset="0"/>
        <a:cs typeface="Kai" charset="0"/>
      </a:defRPr>
    </a:lvl6pPr>
    <a:lvl7pPr marL="2743200" algn="l" defTabSz="457200" rtl="0" eaLnBrk="1" latinLnBrk="0" hangingPunct="1">
      <a:defRPr kern="1200">
        <a:solidFill>
          <a:schemeClr val="bg1"/>
        </a:solidFill>
        <a:latin typeface="Arial" charset="0"/>
        <a:ea typeface="ＭＳ Ｐゴシック" charset="0"/>
        <a:cs typeface="Kai" charset="0"/>
      </a:defRPr>
    </a:lvl7pPr>
    <a:lvl8pPr marL="3200400" algn="l" defTabSz="457200" rtl="0" eaLnBrk="1" latinLnBrk="0" hangingPunct="1">
      <a:defRPr kern="1200">
        <a:solidFill>
          <a:schemeClr val="bg1"/>
        </a:solidFill>
        <a:latin typeface="Arial" charset="0"/>
        <a:ea typeface="ＭＳ Ｐゴシック" charset="0"/>
        <a:cs typeface="Kai" charset="0"/>
      </a:defRPr>
    </a:lvl8pPr>
    <a:lvl9pPr marL="3657600" algn="l" defTabSz="457200" rtl="0" eaLnBrk="1" latinLnBrk="0" hangingPunct="1">
      <a:defRPr kern="1200">
        <a:solidFill>
          <a:schemeClr val="bg1"/>
        </a:solidFill>
        <a:latin typeface="Arial" charset="0"/>
        <a:ea typeface="ＭＳ Ｐゴシック" charset="0"/>
        <a:cs typeface="Kai"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F46"/>
    <a:srgbClr val="FF0EA4"/>
    <a:srgbClr val="1FE1FF"/>
    <a:srgbClr val="00FF15"/>
    <a:srgbClr val="ED14FF"/>
    <a:srgbClr val="27FF36"/>
    <a:srgbClr val="D9FF31"/>
    <a:srgbClr val="502FFF"/>
    <a:srgbClr val="C6FF7D"/>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590" autoAdjust="0"/>
  </p:normalViewPr>
  <p:slideViewPr>
    <p:cSldViewPr>
      <p:cViewPr>
        <p:scale>
          <a:sx n="103" d="100"/>
          <a:sy n="103" d="100"/>
        </p:scale>
        <p:origin x="-944" y="144"/>
      </p:cViewPr>
      <p:guideLst>
        <p:guide orient="horz" pos="2160"/>
        <p:guide pos="2880"/>
      </p:guideLst>
    </p:cSldViewPr>
  </p:slideViewPr>
  <p:outlineViewPr>
    <p:cViewPr varScale="1">
      <p:scale>
        <a:sx n="170" d="200"/>
        <a:sy n="170" d="200"/>
      </p:scale>
      <p:origin x="0" y="527152"/>
    </p:cViewPr>
  </p:outlineViewPr>
  <p:notesTextViewPr>
    <p:cViewPr>
      <p:scale>
        <a:sx n="100" d="100"/>
        <a:sy n="100" d="100"/>
      </p:scale>
      <p:origin x="0" y="0"/>
    </p:cViewPr>
  </p:notesTextViewPr>
  <p:sorterViewPr>
    <p:cViewPr>
      <p:scale>
        <a:sx n="115" d="100"/>
        <a:sy n="115"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printerSettings" Target="printerSettings/printerSettings1.bin"/><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
        <p:nvSpPr>
          <p:cNvPr id="2050" name="Rectangle 2"/>
          <p:cNvSpPr>
            <a:spLocks noGrp="1" noRot="1" noChangeAspect="1" noChangeArrowheads="1"/>
          </p:cNvSpPr>
          <p:nvPr>
            <p:ph type="sldImg"/>
          </p:nvPr>
        </p:nvSpPr>
        <p:spPr bwMode="auto">
          <a:xfrm>
            <a:off x="1106488" y="812800"/>
            <a:ext cx="5341937" cy="4005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sp>
      <p:sp>
        <p:nvSpPr>
          <p:cNvPr id="2051" name="Rectangle 3"/>
          <p:cNvSpPr>
            <a:spLocks noGrp="1" noChangeArrowheads="1"/>
          </p:cNvSpPr>
          <p:nvPr>
            <p:ph type="body"/>
          </p:nvPr>
        </p:nvSpPr>
        <p:spPr bwMode="auto">
          <a:xfrm>
            <a:off x="755650" y="5078413"/>
            <a:ext cx="6045200" cy="4808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endParaRPr lang="de-DE"/>
          </a:p>
        </p:txBody>
      </p:sp>
      <p:sp>
        <p:nvSpPr>
          <p:cNvPr id="2052" name="Rectangle 4"/>
          <p:cNvSpPr>
            <a:spLocks noGrp="1" noChangeArrowheads="1"/>
          </p:cNvSpPr>
          <p:nvPr>
            <p:ph type="hdr"/>
          </p:nvPr>
        </p:nvSpPr>
        <p:spPr bwMode="auto">
          <a:xfrm>
            <a:off x="0" y="0"/>
            <a:ext cx="3278188" cy="531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charset="0"/>
                <a:cs typeface="DejaVu Sans" charset="0"/>
              </a:defRPr>
            </a:lvl1pPr>
          </a:lstStyle>
          <a:p>
            <a:endParaRPr lang="de-DE"/>
          </a:p>
        </p:txBody>
      </p:sp>
      <p:sp>
        <p:nvSpPr>
          <p:cNvPr id="2053" name="Rectangle 5"/>
          <p:cNvSpPr>
            <a:spLocks noGrp="1" noChangeArrowheads="1"/>
          </p:cNvSpPr>
          <p:nvPr>
            <p:ph type="dt"/>
          </p:nvPr>
        </p:nvSpPr>
        <p:spPr bwMode="auto">
          <a:xfrm>
            <a:off x="4278313" y="0"/>
            <a:ext cx="3278187" cy="531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lvl1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charset="0"/>
                <a:cs typeface="DejaVu Sans" charset="0"/>
              </a:defRPr>
            </a:lvl1pPr>
          </a:lstStyle>
          <a:p>
            <a:endParaRPr lang="de-DE"/>
          </a:p>
        </p:txBody>
      </p:sp>
      <p:sp>
        <p:nvSpPr>
          <p:cNvPr id="2054" name="Rectangle 6"/>
          <p:cNvSpPr>
            <a:spLocks noGrp="1" noChangeArrowheads="1"/>
          </p:cNvSpPr>
          <p:nvPr>
            <p:ph type="ftr"/>
          </p:nvPr>
        </p:nvSpPr>
        <p:spPr bwMode="auto">
          <a:xfrm>
            <a:off x="0" y="10156825"/>
            <a:ext cx="3278188" cy="531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charset="0"/>
                <a:cs typeface="DejaVu Sans" charset="0"/>
              </a:defRPr>
            </a:lvl1pPr>
          </a:lstStyle>
          <a:p>
            <a:endParaRPr lang="de-DE"/>
          </a:p>
        </p:txBody>
      </p:sp>
      <p:sp>
        <p:nvSpPr>
          <p:cNvPr id="2055" name="Rectangle 7"/>
          <p:cNvSpPr>
            <a:spLocks noGrp="1" noChangeArrowheads="1"/>
          </p:cNvSpPr>
          <p:nvPr>
            <p:ph type="sldNum"/>
          </p:nvPr>
        </p:nvSpPr>
        <p:spPr bwMode="auto">
          <a:xfrm>
            <a:off x="4278313" y="10156825"/>
            <a:ext cx="3278187" cy="531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bodyPr>
          <a:lstStyle>
            <a:lvl1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charset="0"/>
                <a:cs typeface="DejaVu Sans" charset="0"/>
              </a:defRPr>
            </a:lvl1pPr>
          </a:lstStyle>
          <a:p>
            <a:fld id="{23DA4C2F-1FA2-784A-B971-934C325C5D6C}" type="slidenum">
              <a:rPr lang="de-DE"/>
              <a:pPr/>
              <a:t>‹Nr.›</a:t>
            </a:fld>
            <a:endParaRPr lang="de-DE"/>
          </a:p>
        </p:txBody>
      </p:sp>
    </p:spTree>
    <p:extLst>
      <p:ext uri="{BB962C8B-B14F-4D97-AF65-F5344CB8AC3E}">
        <p14:creationId xmlns:p14="http://schemas.microsoft.com/office/powerpoint/2010/main" val="458607423"/>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49263"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6051D1F4-D526-B24F-A28C-2382365B7A64}" type="slidenum">
              <a:rPr lang="de-DE"/>
              <a:pPr/>
              <a:t>4</a:t>
            </a:fld>
            <a:endParaRPr lang="de-DE"/>
          </a:p>
        </p:txBody>
      </p:sp>
      <p:sp>
        <p:nvSpPr>
          <p:cNvPr id="4608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46082"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317EDE30-AD86-5A48-840D-562FE0227CB9}" type="slidenum">
              <a:rPr lang="de-DE"/>
              <a:pPr/>
              <a:t>13</a:t>
            </a:fld>
            <a:endParaRPr lang="de-DE"/>
          </a:p>
        </p:txBody>
      </p:sp>
      <p:sp>
        <p:nvSpPr>
          <p:cNvPr id="6963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9634"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D79D3AF6-A760-3940-8652-AA8633FA6CE4}" type="slidenum">
              <a:rPr lang="de-DE"/>
              <a:pPr/>
              <a:t>14</a:t>
            </a:fld>
            <a:endParaRPr lang="de-DE"/>
          </a:p>
        </p:txBody>
      </p:sp>
      <p:sp>
        <p:nvSpPr>
          <p:cNvPr id="7065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70658"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D0BEFD79-9B21-A347-B29C-78C98A16CAA5}" type="slidenum">
              <a:rPr lang="de-DE"/>
              <a:pPr/>
              <a:t>15</a:t>
            </a:fld>
            <a:endParaRPr lang="de-DE"/>
          </a:p>
        </p:txBody>
      </p:sp>
      <p:sp>
        <p:nvSpPr>
          <p:cNvPr id="7168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71682"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D0BEFD79-9B21-A347-B29C-78C98A16CAA5}" type="slidenum">
              <a:rPr lang="de-DE"/>
              <a:pPr/>
              <a:t>16</a:t>
            </a:fld>
            <a:endParaRPr lang="de-DE"/>
          </a:p>
        </p:txBody>
      </p:sp>
      <p:sp>
        <p:nvSpPr>
          <p:cNvPr id="7168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71682"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96A0A09B-3B8A-3F48-8CEA-1BB6A2E518CD}" type="slidenum">
              <a:rPr lang="de-DE"/>
              <a:pPr/>
              <a:t>17</a:t>
            </a:fld>
            <a:endParaRPr lang="de-DE"/>
          </a:p>
        </p:txBody>
      </p:sp>
      <p:sp>
        <p:nvSpPr>
          <p:cNvPr id="72705" name="Text Box 1"/>
          <p:cNvSpPr txBox="1">
            <a:spLocks noGrp="1" noRot="1" noChangeAspect="1" noChangeArrowheads="1"/>
          </p:cNvSpPr>
          <p:nvPr>
            <p:ph type="sldImg"/>
          </p:nvPr>
        </p:nvSpPr>
        <p:spPr bwMode="auto">
          <a:xfrm>
            <a:off x="1106488" y="812800"/>
            <a:ext cx="5343525" cy="40068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72706"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14143478-1963-1C47-B13F-B438D0FEBB03}" type="slidenum">
              <a:rPr lang="de-DE"/>
              <a:pPr/>
              <a:t>18</a:t>
            </a:fld>
            <a:endParaRPr lang="de-DE"/>
          </a:p>
        </p:txBody>
      </p:sp>
      <p:sp>
        <p:nvSpPr>
          <p:cNvPr id="73729" name="Text Box 1"/>
          <p:cNvSpPr txBox="1">
            <a:spLocks noGrp="1" noRot="1" noChangeAspect="1" noChangeArrowheads="1"/>
          </p:cNvSpPr>
          <p:nvPr>
            <p:ph type="sldImg"/>
          </p:nvPr>
        </p:nvSpPr>
        <p:spPr bwMode="auto">
          <a:xfrm>
            <a:off x="1106488" y="812800"/>
            <a:ext cx="5343525" cy="40068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73730"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01CAB5EE-8D21-0E4E-BB35-51C2B1663E91}" type="slidenum">
              <a:rPr lang="de-DE"/>
              <a:pPr/>
              <a:t>19</a:t>
            </a:fld>
            <a:endParaRPr lang="de-DE"/>
          </a:p>
        </p:txBody>
      </p:sp>
      <p:sp>
        <p:nvSpPr>
          <p:cNvPr id="74753" name="Text Box 1"/>
          <p:cNvSpPr txBox="1">
            <a:spLocks noGrp="1" noRot="1" noChangeAspect="1" noChangeArrowheads="1"/>
          </p:cNvSpPr>
          <p:nvPr>
            <p:ph type="sldImg"/>
          </p:nvPr>
        </p:nvSpPr>
        <p:spPr bwMode="auto">
          <a:xfrm>
            <a:off x="1106488" y="812800"/>
            <a:ext cx="5343525" cy="40068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74754"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8D8EFFA3-9DA7-9E4D-B1D1-5701128BFEAA}" type="slidenum">
              <a:rPr lang="de-DE"/>
              <a:pPr/>
              <a:t>20</a:t>
            </a:fld>
            <a:endParaRPr lang="de-DE"/>
          </a:p>
        </p:txBody>
      </p:sp>
      <p:sp>
        <p:nvSpPr>
          <p:cNvPr id="7577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75778"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1B61F366-0919-8846-A05D-7BE3C0423DC5}" type="slidenum">
              <a:rPr lang="de-DE"/>
              <a:pPr/>
              <a:t>21</a:t>
            </a:fld>
            <a:endParaRPr lang="de-DE"/>
          </a:p>
        </p:txBody>
      </p:sp>
      <p:sp>
        <p:nvSpPr>
          <p:cNvPr id="7680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76802"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EC14779A-2A15-2440-9526-64220B911E99}" type="slidenum">
              <a:rPr lang="de-DE"/>
              <a:pPr/>
              <a:t>22</a:t>
            </a:fld>
            <a:endParaRPr lang="de-DE"/>
          </a:p>
        </p:txBody>
      </p:sp>
      <p:sp>
        <p:nvSpPr>
          <p:cNvPr id="7782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77826"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743D3516-F076-924C-8128-3F10B5304284}" type="slidenum">
              <a:rPr lang="de-DE"/>
              <a:pPr/>
              <a:t>5</a:t>
            </a:fld>
            <a:endParaRPr lang="de-DE"/>
          </a:p>
        </p:txBody>
      </p:sp>
      <p:sp>
        <p:nvSpPr>
          <p:cNvPr id="4915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49154"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A82BBD7A-6AA6-7344-ABC2-67B5509D7AE7}" type="slidenum">
              <a:rPr lang="de-DE"/>
              <a:pPr/>
              <a:t>23</a:t>
            </a:fld>
            <a:endParaRPr lang="de-DE"/>
          </a:p>
        </p:txBody>
      </p:sp>
      <p:sp>
        <p:nvSpPr>
          <p:cNvPr id="7884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78850"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160CED51-3746-4D41-9DC3-B7C6109450DD}" type="slidenum">
              <a:rPr lang="de-DE"/>
              <a:pPr/>
              <a:t>24</a:t>
            </a:fld>
            <a:endParaRPr lang="de-DE"/>
          </a:p>
        </p:txBody>
      </p:sp>
      <p:sp>
        <p:nvSpPr>
          <p:cNvPr id="7987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79874"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FCEDFFB2-AFD3-9341-8782-49D5F2511E3A}" type="slidenum">
              <a:rPr lang="de-DE"/>
              <a:pPr/>
              <a:t>25</a:t>
            </a:fld>
            <a:endParaRPr lang="de-DE"/>
          </a:p>
        </p:txBody>
      </p:sp>
      <p:sp>
        <p:nvSpPr>
          <p:cNvPr id="80897"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80898"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BEE1F5DB-75E2-CE4D-B366-E8582BDD6A92}" type="slidenum">
              <a:rPr lang="de-DE"/>
              <a:pPr/>
              <a:t>26</a:t>
            </a:fld>
            <a:endParaRPr lang="de-DE"/>
          </a:p>
        </p:txBody>
      </p:sp>
      <p:sp>
        <p:nvSpPr>
          <p:cNvPr id="8192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81922"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86DA17CE-A202-184F-9824-3C4AE8A05E1C}" type="slidenum">
              <a:rPr lang="de-DE"/>
              <a:pPr/>
              <a:t>27</a:t>
            </a:fld>
            <a:endParaRPr lang="de-DE"/>
          </a:p>
        </p:txBody>
      </p:sp>
      <p:sp>
        <p:nvSpPr>
          <p:cNvPr id="51201" name="Text Box 1"/>
          <p:cNvSpPr txBox="1">
            <a:spLocks noGrp="1" noRot="1" noChangeAspect="1" noChangeArrowheads="1"/>
          </p:cNvSpPr>
          <p:nvPr>
            <p:ph type="sldImg"/>
          </p:nvPr>
        </p:nvSpPr>
        <p:spPr bwMode="auto">
          <a:xfrm>
            <a:off x="1106488" y="812800"/>
            <a:ext cx="5343525" cy="40068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51202"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266CF7C9-A8EC-A842-95E2-292D2EAAF0D5}" type="slidenum">
              <a:rPr lang="de-DE"/>
              <a:pPr/>
              <a:t>28</a:t>
            </a:fld>
            <a:endParaRPr lang="de-DE"/>
          </a:p>
        </p:txBody>
      </p:sp>
      <p:sp>
        <p:nvSpPr>
          <p:cNvPr id="55297" name="Text Box 1"/>
          <p:cNvSpPr txBox="1">
            <a:spLocks noGrp="1" noRot="1" noChangeAspect="1" noChangeArrowheads="1"/>
          </p:cNvSpPr>
          <p:nvPr>
            <p:ph type="sldImg"/>
          </p:nvPr>
        </p:nvSpPr>
        <p:spPr bwMode="auto">
          <a:xfrm>
            <a:off x="1106488" y="812800"/>
            <a:ext cx="5343525" cy="40068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55298"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E8019CF1-A7E2-834F-863A-E7099AEF35AC}" type="slidenum">
              <a:rPr lang="de-DE"/>
              <a:pPr/>
              <a:t>29</a:t>
            </a:fld>
            <a:endParaRPr lang="de-DE"/>
          </a:p>
        </p:txBody>
      </p:sp>
      <p:sp>
        <p:nvSpPr>
          <p:cNvPr id="56321" name="Text Box 1"/>
          <p:cNvSpPr txBox="1">
            <a:spLocks noGrp="1" noRot="1" noChangeAspect="1" noChangeArrowheads="1"/>
          </p:cNvSpPr>
          <p:nvPr>
            <p:ph type="sldImg"/>
          </p:nvPr>
        </p:nvSpPr>
        <p:spPr bwMode="auto">
          <a:xfrm>
            <a:off x="1106488" y="812800"/>
            <a:ext cx="5343525" cy="40068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56322"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E8019CF1-A7E2-834F-863A-E7099AEF35AC}" type="slidenum">
              <a:rPr lang="de-DE"/>
              <a:pPr/>
              <a:t>30</a:t>
            </a:fld>
            <a:endParaRPr lang="de-DE"/>
          </a:p>
        </p:txBody>
      </p:sp>
      <p:sp>
        <p:nvSpPr>
          <p:cNvPr id="56321" name="Text Box 1"/>
          <p:cNvSpPr txBox="1">
            <a:spLocks noGrp="1" noRot="1" noChangeAspect="1" noChangeArrowheads="1"/>
          </p:cNvSpPr>
          <p:nvPr>
            <p:ph type="sldImg"/>
          </p:nvPr>
        </p:nvSpPr>
        <p:spPr bwMode="auto">
          <a:xfrm>
            <a:off x="1106488" y="812800"/>
            <a:ext cx="5343525" cy="40068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56322"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0CE930DC-DDE6-9A41-AF1F-9EF9938BB7B3}" type="slidenum">
              <a:rPr lang="de-DE"/>
              <a:pPr/>
              <a:t>31</a:t>
            </a:fld>
            <a:endParaRPr lang="de-DE"/>
          </a:p>
        </p:txBody>
      </p:sp>
      <p:sp>
        <p:nvSpPr>
          <p:cNvPr id="52225" name="Text Box 1"/>
          <p:cNvSpPr txBox="1">
            <a:spLocks noGrp="1" noRot="1" noChangeAspect="1" noChangeArrowheads="1"/>
          </p:cNvSpPr>
          <p:nvPr>
            <p:ph type="sldImg"/>
          </p:nvPr>
        </p:nvSpPr>
        <p:spPr bwMode="auto">
          <a:xfrm>
            <a:off x="1106488" y="812800"/>
            <a:ext cx="5343525" cy="40068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52226"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3063B87C-5103-3C44-B4C8-3DA3E18A61C9}" type="slidenum">
              <a:rPr lang="de-DE"/>
              <a:pPr/>
              <a:t>32</a:t>
            </a:fld>
            <a:endParaRPr lang="de-DE"/>
          </a:p>
        </p:txBody>
      </p:sp>
      <p:sp>
        <p:nvSpPr>
          <p:cNvPr id="53249" name="Text Box 1"/>
          <p:cNvSpPr txBox="1">
            <a:spLocks noGrp="1" noRot="1" noChangeAspect="1" noChangeArrowheads="1"/>
          </p:cNvSpPr>
          <p:nvPr>
            <p:ph type="sldImg"/>
          </p:nvPr>
        </p:nvSpPr>
        <p:spPr bwMode="auto">
          <a:xfrm>
            <a:off x="1106488" y="812800"/>
            <a:ext cx="5343525" cy="40068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53250"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5898019A-FB57-B346-81F2-F8390C1CC016}" type="slidenum">
              <a:rPr lang="de-DE"/>
              <a:pPr/>
              <a:t>6</a:t>
            </a:fld>
            <a:endParaRPr lang="de-DE"/>
          </a:p>
        </p:txBody>
      </p:sp>
      <p:sp>
        <p:nvSpPr>
          <p:cNvPr id="5734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57346"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3063B87C-5103-3C44-B4C8-3DA3E18A61C9}" type="slidenum">
              <a:rPr lang="de-DE"/>
              <a:pPr/>
              <a:t>33</a:t>
            </a:fld>
            <a:endParaRPr lang="de-DE"/>
          </a:p>
        </p:txBody>
      </p:sp>
      <p:sp>
        <p:nvSpPr>
          <p:cNvPr id="53249" name="Text Box 1"/>
          <p:cNvSpPr txBox="1">
            <a:spLocks noGrp="1" noRot="1" noChangeAspect="1" noChangeArrowheads="1"/>
          </p:cNvSpPr>
          <p:nvPr>
            <p:ph type="sldImg"/>
          </p:nvPr>
        </p:nvSpPr>
        <p:spPr bwMode="auto">
          <a:xfrm>
            <a:off x="1106488" y="812800"/>
            <a:ext cx="5343525" cy="40068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53250"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53C23EAF-B5E4-0547-8247-7BFC2E8F6635}" type="slidenum">
              <a:rPr lang="de-DE"/>
              <a:pPr/>
              <a:t>34</a:t>
            </a:fld>
            <a:endParaRPr lang="de-DE"/>
          </a:p>
        </p:txBody>
      </p:sp>
      <p:sp>
        <p:nvSpPr>
          <p:cNvPr id="54273" name="Text Box 1"/>
          <p:cNvSpPr txBox="1">
            <a:spLocks noGrp="1" noRot="1" noChangeAspect="1" noChangeArrowheads="1"/>
          </p:cNvSpPr>
          <p:nvPr>
            <p:ph type="sldImg"/>
          </p:nvPr>
        </p:nvSpPr>
        <p:spPr bwMode="auto">
          <a:xfrm>
            <a:off x="1106488" y="812800"/>
            <a:ext cx="5343525" cy="40068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54274"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53C23EAF-B5E4-0547-8247-7BFC2E8F6635}" type="slidenum">
              <a:rPr lang="de-DE"/>
              <a:pPr/>
              <a:t>35</a:t>
            </a:fld>
            <a:endParaRPr lang="de-DE"/>
          </a:p>
        </p:txBody>
      </p:sp>
      <p:sp>
        <p:nvSpPr>
          <p:cNvPr id="54273" name="Text Box 1"/>
          <p:cNvSpPr txBox="1">
            <a:spLocks noGrp="1" noRot="1" noChangeAspect="1" noChangeArrowheads="1"/>
          </p:cNvSpPr>
          <p:nvPr>
            <p:ph type="sldImg"/>
          </p:nvPr>
        </p:nvSpPr>
        <p:spPr bwMode="auto">
          <a:xfrm>
            <a:off x="1106488" y="812800"/>
            <a:ext cx="5343525" cy="40068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54274"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3FC0F77E-37D2-C94E-A6C9-7C61A5F1968F}" type="slidenum">
              <a:rPr lang="de-DE"/>
              <a:pPr/>
              <a:t>36</a:t>
            </a:fld>
            <a:endParaRPr lang="de-DE"/>
          </a:p>
        </p:txBody>
      </p:sp>
      <p:sp>
        <p:nvSpPr>
          <p:cNvPr id="8294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82946"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3FC0F77E-37D2-C94E-A6C9-7C61A5F1968F}" type="slidenum">
              <a:rPr lang="de-DE"/>
              <a:pPr/>
              <a:t>37</a:t>
            </a:fld>
            <a:endParaRPr lang="de-DE"/>
          </a:p>
        </p:txBody>
      </p:sp>
      <p:sp>
        <p:nvSpPr>
          <p:cNvPr id="82945"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82946"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7D32B54E-1F25-834A-BD38-E9DCC4EC93DD}" type="slidenum">
              <a:rPr lang="de-DE"/>
              <a:pPr/>
              <a:t>7</a:t>
            </a:fld>
            <a:endParaRPr lang="de-DE"/>
          </a:p>
        </p:txBody>
      </p:sp>
      <p:sp>
        <p:nvSpPr>
          <p:cNvPr id="58369"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58370"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7718F0E1-699E-A24B-9061-15D36F420C1F}" type="slidenum">
              <a:rPr lang="de-DE"/>
              <a:pPr/>
              <a:t>8</a:t>
            </a:fld>
            <a:endParaRPr lang="de-DE"/>
          </a:p>
        </p:txBody>
      </p:sp>
      <p:sp>
        <p:nvSpPr>
          <p:cNvPr id="59393"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59394"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D5CA5EC4-FD34-0C40-A5C5-957E4F11A64B}" type="slidenum">
              <a:rPr lang="de-DE"/>
              <a:pPr/>
              <a:t>9</a:t>
            </a:fld>
            <a:endParaRPr lang="de-DE"/>
          </a:p>
        </p:txBody>
      </p:sp>
      <p:sp>
        <p:nvSpPr>
          <p:cNvPr id="6144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42"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D5CA5EC4-FD34-0C40-A5C5-957E4F11A64B}" type="slidenum">
              <a:rPr lang="de-DE"/>
              <a:pPr/>
              <a:t>10</a:t>
            </a:fld>
            <a:endParaRPr lang="de-DE"/>
          </a:p>
        </p:txBody>
      </p:sp>
      <p:sp>
        <p:nvSpPr>
          <p:cNvPr id="61441" name="Text Box 1"/>
          <p:cNvSpPr txBox="1">
            <a:spLocks noGrp="1" noRot="1" noChangeAspect="1"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1442"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4887DA8D-1528-4348-8E8C-21EA13EBCC26}" type="slidenum">
              <a:rPr lang="de-DE"/>
              <a:pPr/>
              <a:t>11</a:t>
            </a:fld>
            <a:endParaRPr lang="de-DE"/>
          </a:p>
        </p:txBody>
      </p:sp>
      <p:sp>
        <p:nvSpPr>
          <p:cNvPr id="63489" name="Text Box 1"/>
          <p:cNvSpPr txBox="1">
            <a:spLocks noGrp="1" noRot="1" noChangeAspect="1" noChangeArrowheads="1"/>
          </p:cNvSpPr>
          <p:nvPr>
            <p:ph type="sldImg"/>
          </p:nvPr>
        </p:nvSpPr>
        <p:spPr bwMode="auto">
          <a:xfrm>
            <a:off x="1106488" y="812800"/>
            <a:ext cx="5343525" cy="40068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3490"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4887DA8D-1528-4348-8E8C-21EA13EBCC26}" type="slidenum">
              <a:rPr lang="de-DE"/>
              <a:pPr/>
              <a:t>12</a:t>
            </a:fld>
            <a:endParaRPr lang="de-DE"/>
          </a:p>
        </p:txBody>
      </p:sp>
      <p:sp>
        <p:nvSpPr>
          <p:cNvPr id="63489" name="Text Box 1"/>
          <p:cNvSpPr txBox="1">
            <a:spLocks noGrp="1" noRot="1" noChangeAspect="1" noChangeArrowheads="1"/>
          </p:cNvSpPr>
          <p:nvPr>
            <p:ph type="sldImg"/>
          </p:nvPr>
        </p:nvSpPr>
        <p:spPr bwMode="auto">
          <a:xfrm>
            <a:off x="1106488" y="812800"/>
            <a:ext cx="5343525" cy="40068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sp>
      <p:sp>
        <p:nvSpPr>
          <p:cNvPr id="63490" name="Text Box 2"/>
          <p:cNvSpPr txBox="1">
            <a:spLocks noGrp="1"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55650" y="2347913"/>
            <a:ext cx="8569325" cy="1620837"/>
          </a:xfrm>
        </p:spPr>
        <p:txBody>
          <a:bodyPr/>
          <a:lstStyle/>
          <a:p>
            <a:r>
              <a:rPr lang="de-DE" smtClean="0"/>
              <a:t>Mastertitelformat bearbeiten</a:t>
            </a:r>
            <a:endParaRPr lang="de-DE"/>
          </a:p>
        </p:txBody>
      </p:sp>
      <p:sp>
        <p:nvSpPr>
          <p:cNvPr id="3" name="Untertitel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Master-Untertitelformat bearbeiten</a:t>
            </a:r>
            <a:endParaRPr lang="de-DE"/>
          </a:p>
        </p:txBody>
      </p:sp>
      <p:sp>
        <p:nvSpPr>
          <p:cNvPr id="4" name="Datumsplatzhalter 3"/>
          <p:cNvSpPr>
            <a:spLocks noGrp="1"/>
          </p:cNvSpPr>
          <p:nvPr>
            <p:ph type="dt" idx="10"/>
          </p:nvPr>
        </p:nvSpPr>
        <p:spPr/>
        <p:txBody>
          <a:bodyPr/>
          <a:lstStyle>
            <a:lvl1pPr>
              <a:defRPr/>
            </a:lvl1pPr>
          </a:lstStyle>
          <a:p>
            <a:endParaRPr lang="de-DE"/>
          </a:p>
        </p:txBody>
      </p:sp>
      <p:sp>
        <p:nvSpPr>
          <p:cNvPr id="5" name="Fußzeilenplatzhalter 4"/>
          <p:cNvSpPr>
            <a:spLocks noGrp="1"/>
          </p:cNvSpPr>
          <p:nvPr>
            <p:ph type="ftr" idx="11"/>
          </p:nvPr>
        </p:nvSpPr>
        <p:spPr/>
        <p:txBody>
          <a:bodyPr/>
          <a:lstStyle>
            <a:lvl1pPr>
              <a:defRPr/>
            </a:lvl1pPr>
          </a:lstStyle>
          <a:p>
            <a:endParaRPr lang="de-DE"/>
          </a:p>
        </p:txBody>
      </p:sp>
      <p:sp>
        <p:nvSpPr>
          <p:cNvPr id="6" name="Foliennummernplatzhalter 5"/>
          <p:cNvSpPr>
            <a:spLocks noGrp="1"/>
          </p:cNvSpPr>
          <p:nvPr>
            <p:ph type="sldNum" idx="12"/>
          </p:nvPr>
        </p:nvSpPr>
        <p:spPr/>
        <p:txBody>
          <a:bodyPr/>
          <a:lstStyle>
            <a:lvl1pPr>
              <a:defRPr/>
            </a:lvl1pPr>
          </a:lstStyle>
          <a:p>
            <a:fld id="{43F3C7FA-C0A5-9941-B192-9932BFC2AEF7}" type="slidenum">
              <a:rPr lang="de-DE"/>
              <a:pPr/>
              <a:t>‹Nr.›</a:t>
            </a:fld>
            <a:endParaRPr lang="de-DE"/>
          </a:p>
        </p:txBody>
      </p:sp>
    </p:spTree>
    <p:extLst>
      <p:ext uri="{BB962C8B-B14F-4D97-AF65-F5344CB8AC3E}">
        <p14:creationId xmlns:p14="http://schemas.microsoft.com/office/powerpoint/2010/main" val="3446505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idx="10"/>
          </p:nvPr>
        </p:nvSpPr>
        <p:spPr/>
        <p:txBody>
          <a:bodyPr/>
          <a:lstStyle>
            <a:lvl1pPr>
              <a:defRPr/>
            </a:lvl1pPr>
          </a:lstStyle>
          <a:p>
            <a:endParaRPr lang="de-DE"/>
          </a:p>
        </p:txBody>
      </p:sp>
      <p:sp>
        <p:nvSpPr>
          <p:cNvPr id="5" name="Fußzeilenplatzhalter 4"/>
          <p:cNvSpPr>
            <a:spLocks noGrp="1"/>
          </p:cNvSpPr>
          <p:nvPr>
            <p:ph type="ftr" idx="11"/>
          </p:nvPr>
        </p:nvSpPr>
        <p:spPr/>
        <p:txBody>
          <a:bodyPr/>
          <a:lstStyle>
            <a:lvl1pPr>
              <a:defRPr/>
            </a:lvl1pPr>
          </a:lstStyle>
          <a:p>
            <a:endParaRPr lang="de-DE"/>
          </a:p>
        </p:txBody>
      </p:sp>
      <p:sp>
        <p:nvSpPr>
          <p:cNvPr id="6" name="Foliennummernplatzhalter 5"/>
          <p:cNvSpPr>
            <a:spLocks noGrp="1"/>
          </p:cNvSpPr>
          <p:nvPr>
            <p:ph type="sldNum" idx="12"/>
          </p:nvPr>
        </p:nvSpPr>
        <p:spPr/>
        <p:txBody>
          <a:bodyPr/>
          <a:lstStyle>
            <a:lvl1pPr>
              <a:defRPr/>
            </a:lvl1pPr>
          </a:lstStyle>
          <a:p>
            <a:fld id="{C2144F0C-74DC-4742-A665-C2A34AF258E7}" type="slidenum">
              <a:rPr lang="de-DE"/>
              <a:pPr/>
              <a:t>‹Nr.›</a:t>
            </a:fld>
            <a:endParaRPr lang="de-DE"/>
          </a:p>
        </p:txBody>
      </p:sp>
    </p:spTree>
    <p:extLst>
      <p:ext uri="{BB962C8B-B14F-4D97-AF65-F5344CB8AC3E}">
        <p14:creationId xmlns:p14="http://schemas.microsoft.com/office/powerpoint/2010/main" val="2501094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304088" y="301625"/>
            <a:ext cx="2266950" cy="6453188"/>
          </a:xfrm>
        </p:spPr>
        <p:txBody>
          <a:bodyPr vert="eaVert"/>
          <a:lstStyle/>
          <a:p>
            <a:r>
              <a:rPr lang="de-DE" smtClean="0"/>
              <a:t>Mastertitelformat bearbeiten</a:t>
            </a:r>
            <a:endParaRPr lang="de-DE"/>
          </a:p>
        </p:txBody>
      </p:sp>
      <p:sp>
        <p:nvSpPr>
          <p:cNvPr id="3" name="Vertikaler Textplatzhalter 2"/>
          <p:cNvSpPr>
            <a:spLocks noGrp="1"/>
          </p:cNvSpPr>
          <p:nvPr>
            <p:ph type="body" orient="vert" idx="1"/>
          </p:nvPr>
        </p:nvSpPr>
        <p:spPr>
          <a:xfrm>
            <a:off x="503238" y="301625"/>
            <a:ext cx="6648450" cy="6453188"/>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idx="10"/>
          </p:nvPr>
        </p:nvSpPr>
        <p:spPr/>
        <p:txBody>
          <a:bodyPr/>
          <a:lstStyle>
            <a:lvl1pPr>
              <a:defRPr/>
            </a:lvl1pPr>
          </a:lstStyle>
          <a:p>
            <a:endParaRPr lang="de-DE"/>
          </a:p>
        </p:txBody>
      </p:sp>
      <p:sp>
        <p:nvSpPr>
          <p:cNvPr id="5" name="Fußzeilenplatzhalter 4"/>
          <p:cNvSpPr>
            <a:spLocks noGrp="1"/>
          </p:cNvSpPr>
          <p:nvPr>
            <p:ph type="ftr" idx="11"/>
          </p:nvPr>
        </p:nvSpPr>
        <p:spPr/>
        <p:txBody>
          <a:bodyPr/>
          <a:lstStyle>
            <a:lvl1pPr>
              <a:defRPr/>
            </a:lvl1pPr>
          </a:lstStyle>
          <a:p>
            <a:endParaRPr lang="de-DE"/>
          </a:p>
        </p:txBody>
      </p:sp>
      <p:sp>
        <p:nvSpPr>
          <p:cNvPr id="6" name="Foliennummernplatzhalter 5"/>
          <p:cNvSpPr>
            <a:spLocks noGrp="1"/>
          </p:cNvSpPr>
          <p:nvPr>
            <p:ph type="sldNum" idx="12"/>
          </p:nvPr>
        </p:nvSpPr>
        <p:spPr/>
        <p:txBody>
          <a:bodyPr/>
          <a:lstStyle>
            <a:lvl1pPr>
              <a:defRPr/>
            </a:lvl1pPr>
          </a:lstStyle>
          <a:p>
            <a:fld id="{454A22AC-4FC0-A140-B9D5-9C979BE1D536}" type="slidenum">
              <a:rPr lang="de-DE"/>
              <a:pPr/>
              <a:t>‹Nr.›</a:t>
            </a:fld>
            <a:endParaRPr lang="de-DE"/>
          </a:p>
        </p:txBody>
      </p:sp>
    </p:spTree>
    <p:extLst>
      <p:ext uri="{BB962C8B-B14F-4D97-AF65-F5344CB8AC3E}">
        <p14:creationId xmlns:p14="http://schemas.microsoft.com/office/powerpoint/2010/main" val="1202326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Inhaltsplatzhalt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idx="10"/>
          </p:nvPr>
        </p:nvSpPr>
        <p:spPr/>
        <p:txBody>
          <a:bodyPr/>
          <a:lstStyle>
            <a:lvl1pPr>
              <a:defRPr/>
            </a:lvl1pPr>
          </a:lstStyle>
          <a:p>
            <a:endParaRPr lang="de-DE"/>
          </a:p>
        </p:txBody>
      </p:sp>
      <p:sp>
        <p:nvSpPr>
          <p:cNvPr id="5" name="Fußzeilenplatzhalter 4"/>
          <p:cNvSpPr>
            <a:spLocks noGrp="1"/>
          </p:cNvSpPr>
          <p:nvPr>
            <p:ph type="ftr" idx="11"/>
          </p:nvPr>
        </p:nvSpPr>
        <p:spPr/>
        <p:txBody>
          <a:bodyPr/>
          <a:lstStyle>
            <a:lvl1pPr>
              <a:defRPr/>
            </a:lvl1pPr>
          </a:lstStyle>
          <a:p>
            <a:endParaRPr lang="de-DE"/>
          </a:p>
        </p:txBody>
      </p:sp>
      <p:sp>
        <p:nvSpPr>
          <p:cNvPr id="6" name="Foliennummernplatzhalter 5"/>
          <p:cNvSpPr>
            <a:spLocks noGrp="1"/>
          </p:cNvSpPr>
          <p:nvPr>
            <p:ph type="sldNum" idx="12"/>
          </p:nvPr>
        </p:nvSpPr>
        <p:spPr/>
        <p:txBody>
          <a:bodyPr/>
          <a:lstStyle>
            <a:lvl1pPr>
              <a:defRPr/>
            </a:lvl1pPr>
          </a:lstStyle>
          <a:p>
            <a:fld id="{3617BC9C-BC6F-9C4B-A5B3-CA96C4D46072}" type="slidenum">
              <a:rPr lang="de-DE"/>
              <a:pPr/>
              <a:t>‹Nr.›</a:t>
            </a:fld>
            <a:endParaRPr lang="de-DE"/>
          </a:p>
        </p:txBody>
      </p:sp>
    </p:spTree>
    <p:extLst>
      <p:ext uri="{BB962C8B-B14F-4D97-AF65-F5344CB8AC3E}">
        <p14:creationId xmlns:p14="http://schemas.microsoft.com/office/powerpoint/2010/main" val="3285539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96925" y="4857750"/>
            <a:ext cx="8567738" cy="1501775"/>
          </a:xfrm>
        </p:spPr>
        <p:txBody>
          <a:bodyPr anchor="t"/>
          <a:lstStyle>
            <a:lvl1pPr algn="l">
              <a:defRPr sz="4000" b="1" cap="all"/>
            </a:lvl1pPr>
          </a:lstStyle>
          <a:p>
            <a:r>
              <a:rPr lang="de-DE" smtClean="0"/>
              <a:t>Mastertitelformat bearbeiten</a:t>
            </a:r>
            <a:endParaRPr lang="de-DE"/>
          </a:p>
        </p:txBody>
      </p:sp>
      <p:sp>
        <p:nvSpPr>
          <p:cNvPr id="3" name="Textplatzhalt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Mastertextformat bearbeiten</a:t>
            </a:r>
          </a:p>
        </p:txBody>
      </p:sp>
      <p:sp>
        <p:nvSpPr>
          <p:cNvPr id="4" name="Datumsplatzhalter 3"/>
          <p:cNvSpPr>
            <a:spLocks noGrp="1"/>
          </p:cNvSpPr>
          <p:nvPr>
            <p:ph type="dt" idx="10"/>
          </p:nvPr>
        </p:nvSpPr>
        <p:spPr/>
        <p:txBody>
          <a:bodyPr/>
          <a:lstStyle>
            <a:lvl1pPr>
              <a:defRPr/>
            </a:lvl1pPr>
          </a:lstStyle>
          <a:p>
            <a:endParaRPr lang="de-DE"/>
          </a:p>
        </p:txBody>
      </p:sp>
      <p:sp>
        <p:nvSpPr>
          <p:cNvPr id="5" name="Fußzeilenplatzhalter 4"/>
          <p:cNvSpPr>
            <a:spLocks noGrp="1"/>
          </p:cNvSpPr>
          <p:nvPr>
            <p:ph type="ftr" idx="11"/>
          </p:nvPr>
        </p:nvSpPr>
        <p:spPr/>
        <p:txBody>
          <a:bodyPr/>
          <a:lstStyle>
            <a:lvl1pPr>
              <a:defRPr/>
            </a:lvl1pPr>
          </a:lstStyle>
          <a:p>
            <a:endParaRPr lang="de-DE"/>
          </a:p>
        </p:txBody>
      </p:sp>
      <p:sp>
        <p:nvSpPr>
          <p:cNvPr id="6" name="Foliennummernplatzhalter 5"/>
          <p:cNvSpPr>
            <a:spLocks noGrp="1"/>
          </p:cNvSpPr>
          <p:nvPr>
            <p:ph type="sldNum" idx="12"/>
          </p:nvPr>
        </p:nvSpPr>
        <p:spPr/>
        <p:txBody>
          <a:bodyPr/>
          <a:lstStyle>
            <a:lvl1pPr>
              <a:defRPr/>
            </a:lvl1pPr>
          </a:lstStyle>
          <a:p>
            <a:fld id="{1D4A8D7D-4C08-4241-8B39-E559987B35C3}" type="slidenum">
              <a:rPr lang="de-DE"/>
              <a:pPr/>
              <a:t>‹Nr.›</a:t>
            </a:fld>
            <a:endParaRPr lang="de-DE"/>
          </a:p>
        </p:txBody>
      </p:sp>
    </p:spTree>
    <p:extLst>
      <p:ext uri="{BB962C8B-B14F-4D97-AF65-F5344CB8AC3E}">
        <p14:creationId xmlns:p14="http://schemas.microsoft.com/office/powerpoint/2010/main" val="2650888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Inhaltsplatzhalter 2"/>
          <p:cNvSpPr>
            <a:spLocks noGrp="1"/>
          </p:cNvSpPr>
          <p:nvPr>
            <p:ph sz="half" idx="1"/>
          </p:nvPr>
        </p:nvSpPr>
        <p:spPr>
          <a:xfrm>
            <a:off x="503238" y="1768475"/>
            <a:ext cx="4457700" cy="4986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113338" y="1768475"/>
            <a:ext cx="4457700" cy="4986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idx="10"/>
          </p:nvPr>
        </p:nvSpPr>
        <p:spPr/>
        <p:txBody>
          <a:bodyPr/>
          <a:lstStyle>
            <a:lvl1pPr>
              <a:defRPr/>
            </a:lvl1pPr>
          </a:lstStyle>
          <a:p>
            <a:endParaRPr lang="de-DE"/>
          </a:p>
        </p:txBody>
      </p:sp>
      <p:sp>
        <p:nvSpPr>
          <p:cNvPr id="6" name="Fußzeilenplatzhalter 5"/>
          <p:cNvSpPr>
            <a:spLocks noGrp="1"/>
          </p:cNvSpPr>
          <p:nvPr>
            <p:ph type="ftr" idx="11"/>
          </p:nvPr>
        </p:nvSpPr>
        <p:spPr/>
        <p:txBody>
          <a:bodyPr/>
          <a:lstStyle>
            <a:lvl1pPr>
              <a:defRPr/>
            </a:lvl1pPr>
          </a:lstStyle>
          <a:p>
            <a:endParaRPr lang="de-DE"/>
          </a:p>
        </p:txBody>
      </p:sp>
      <p:sp>
        <p:nvSpPr>
          <p:cNvPr id="7" name="Foliennummernplatzhalter 6"/>
          <p:cNvSpPr>
            <a:spLocks noGrp="1"/>
          </p:cNvSpPr>
          <p:nvPr>
            <p:ph type="sldNum" idx="12"/>
          </p:nvPr>
        </p:nvSpPr>
        <p:spPr/>
        <p:txBody>
          <a:bodyPr/>
          <a:lstStyle>
            <a:lvl1pPr>
              <a:defRPr/>
            </a:lvl1pPr>
          </a:lstStyle>
          <a:p>
            <a:fld id="{F5095C3D-A805-4641-86CD-CA90390A82F5}" type="slidenum">
              <a:rPr lang="de-DE"/>
              <a:pPr/>
              <a:t>‹Nr.›</a:t>
            </a:fld>
            <a:endParaRPr lang="de-DE"/>
          </a:p>
        </p:txBody>
      </p:sp>
    </p:spTree>
    <p:extLst>
      <p:ext uri="{BB962C8B-B14F-4D97-AF65-F5344CB8AC3E}">
        <p14:creationId xmlns:p14="http://schemas.microsoft.com/office/powerpoint/2010/main" val="1186487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504825" y="303213"/>
            <a:ext cx="9072563" cy="1258887"/>
          </a:xfrm>
        </p:spPr>
        <p:txBody>
          <a:bodyPr/>
          <a:lstStyle>
            <a:lvl1pPr>
              <a:defRPr/>
            </a:lvl1pPr>
          </a:lstStyle>
          <a:p>
            <a:r>
              <a:rPr lang="de-DE" smtClean="0"/>
              <a:t>Mastertitelformat bearbeiten</a:t>
            </a:r>
            <a:endParaRPr lang="de-DE"/>
          </a:p>
        </p:txBody>
      </p:sp>
      <p:sp>
        <p:nvSpPr>
          <p:cNvPr id="3" name="Textplatzhalt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idx="10"/>
          </p:nvPr>
        </p:nvSpPr>
        <p:spPr/>
        <p:txBody>
          <a:bodyPr/>
          <a:lstStyle>
            <a:lvl1pPr>
              <a:defRPr/>
            </a:lvl1pPr>
          </a:lstStyle>
          <a:p>
            <a:endParaRPr lang="de-DE"/>
          </a:p>
        </p:txBody>
      </p:sp>
      <p:sp>
        <p:nvSpPr>
          <p:cNvPr id="8" name="Fußzeilenplatzhalter 7"/>
          <p:cNvSpPr>
            <a:spLocks noGrp="1"/>
          </p:cNvSpPr>
          <p:nvPr>
            <p:ph type="ftr" idx="11"/>
          </p:nvPr>
        </p:nvSpPr>
        <p:spPr/>
        <p:txBody>
          <a:bodyPr/>
          <a:lstStyle>
            <a:lvl1pPr>
              <a:defRPr/>
            </a:lvl1pPr>
          </a:lstStyle>
          <a:p>
            <a:endParaRPr lang="de-DE"/>
          </a:p>
        </p:txBody>
      </p:sp>
      <p:sp>
        <p:nvSpPr>
          <p:cNvPr id="9" name="Foliennummernplatzhalter 8"/>
          <p:cNvSpPr>
            <a:spLocks noGrp="1"/>
          </p:cNvSpPr>
          <p:nvPr>
            <p:ph type="sldNum" idx="12"/>
          </p:nvPr>
        </p:nvSpPr>
        <p:spPr/>
        <p:txBody>
          <a:bodyPr/>
          <a:lstStyle>
            <a:lvl1pPr>
              <a:defRPr/>
            </a:lvl1pPr>
          </a:lstStyle>
          <a:p>
            <a:fld id="{B7222796-34A9-BB46-8C37-D6E131B8430F}" type="slidenum">
              <a:rPr lang="de-DE"/>
              <a:pPr/>
              <a:t>‹Nr.›</a:t>
            </a:fld>
            <a:endParaRPr lang="de-DE"/>
          </a:p>
        </p:txBody>
      </p:sp>
    </p:spTree>
    <p:extLst>
      <p:ext uri="{BB962C8B-B14F-4D97-AF65-F5344CB8AC3E}">
        <p14:creationId xmlns:p14="http://schemas.microsoft.com/office/powerpoint/2010/main" val="936608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Datumsplatzhalter 2"/>
          <p:cNvSpPr>
            <a:spLocks noGrp="1"/>
          </p:cNvSpPr>
          <p:nvPr>
            <p:ph type="dt" idx="10"/>
          </p:nvPr>
        </p:nvSpPr>
        <p:spPr/>
        <p:txBody>
          <a:bodyPr/>
          <a:lstStyle>
            <a:lvl1pPr>
              <a:defRPr/>
            </a:lvl1pPr>
          </a:lstStyle>
          <a:p>
            <a:endParaRPr lang="de-DE"/>
          </a:p>
        </p:txBody>
      </p:sp>
      <p:sp>
        <p:nvSpPr>
          <p:cNvPr id="4" name="Fußzeilenplatzhalter 3"/>
          <p:cNvSpPr>
            <a:spLocks noGrp="1"/>
          </p:cNvSpPr>
          <p:nvPr>
            <p:ph type="ftr" idx="11"/>
          </p:nvPr>
        </p:nvSpPr>
        <p:spPr/>
        <p:txBody>
          <a:bodyPr/>
          <a:lstStyle>
            <a:lvl1pPr>
              <a:defRPr/>
            </a:lvl1pPr>
          </a:lstStyle>
          <a:p>
            <a:endParaRPr lang="de-DE"/>
          </a:p>
        </p:txBody>
      </p:sp>
      <p:sp>
        <p:nvSpPr>
          <p:cNvPr id="5" name="Foliennummernplatzhalter 4"/>
          <p:cNvSpPr>
            <a:spLocks noGrp="1"/>
          </p:cNvSpPr>
          <p:nvPr>
            <p:ph type="sldNum" idx="12"/>
          </p:nvPr>
        </p:nvSpPr>
        <p:spPr/>
        <p:txBody>
          <a:bodyPr/>
          <a:lstStyle>
            <a:lvl1pPr>
              <a:defRPr/>
            </a:lvl1pPr>
          </a:lstStyle>
          <a:p>
            <a:fld id="{56ECC5AC-0333-6447-AEE8-972C5D5BC401}" type="slidenum">
              <a:rPr lang="de-DE"/>
              <a:pPr/>
              <a:t>‹Nr.›</a:t>
            </a:fld>
            <a:endParaRPr lang="de-DE"/>
          </a:p>
        </p:txBody>
      </p:sp>
    </p:spTree>
    <p:extLst>
      <p:ext uri="{BB962C8B-B14F-4D97-AF65-F5344CB8AC3E}">
        <p14:creationId xmlns:p14="http://schemas.microsoft.com/office/powerpoint/2010/main" val="3462080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idx="10"/>
          </p:nvPr>
        </p:nvSpPr>
        <p:spPr/>
        <p:txBody>
          <a:bodyPr/>
          <a:lstStyle>
            <a:lvl1pPr>
              <a:defRPr/>
            </a:lvl1pPr>
          </a:lstStyle>
          <a:p>
            <a:endParaRPr lang="de-DE"/>
          </a:p>
        </p:txBody>
      </p:sp>
      <p:sp>
        <p:nvSpPr>
          <p:cNvPr id="3" name="Fußzeilenplatzhalter 2"/>
          <p:cNvSpPr>
            <a:spLocks noGrp="1"/>
          </p:cNvSpPr>
          <p:nvPr>
            <p:ph type="ftr" idx="11"/>
          </p:nvPr>
        </p:nvSpPr>
        <p:spPr/>
        <p:txBody>
          <a:bodyPr/>
          <a:lstStyle>
            <a:lvl1pPr>
              <a:defRPr/>
            </a:lvl1pPr>
          </a:lstStyle>
          <a:p>
            <a:endParaRPr lang="de-DE"/>
          </a:p>
        </p:txBody>
      </p:sp>
      <p:sp>
        <p:nvSpPr>
          <p:cNvPr id="4" name="Foliennummernplatzhalter 3"/>
          <p:cNvSpPr>
            <a:spLocks noGrp="1"/>
          </p:cNvSpPr>
          <p:nvPr>
            <p:ph type="sldNum" idx="12"/>
          </p:nvPr>
        </p:nvSpPr>
        <p:spPr/>
        <p:txBody>
          <a:bodyPr/>
          <a:lstStyle>
            <a:lvl1pPr>
              <a:defRPr/>
            </a:lvl1pPr>
          </a:lstStyle>
          <a:p>
            <a:fld id="{20DB9B06-934D-104E-B76B-D5365604D847}" type="slidenum">
              <a:rPr lang="de-DE"/>
              <a:pPr/>
              <a:t>‹Nr.›</a:t>
            </a:fld>
            <a:endParaRPr lang="de-DE"/>
          </a:p>
        </p:txBody>
      </p:sp>
    </p:spTree>
    <p:extLst>
      <p:ext uri="{BB962C8B-B14F-4D97-AF65-F5344CB8AC3E}">
        <p14:creationId xmlns:p14="http://schemas.microsoft.com/office/powerpoint/2010/main" val="3164129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504825" y="301625"/>
            <a:ext cx="3316288" cy="1279525"/>
          </a:xfrm>
        </p:spPr>
        <p:txBody>
          <a:bodyPr anchor="b"/>
          <a:lstStyle>
            <a:lvl1pPr algn="l">
              <a:defRPr sz="2000" b="1"/>
            </a:lvl1pPr>
          </a:lstStyle>
          <a:p>
            <a:r>
              <a:rPr lang="de-DE" smtClean="0"/>
              <a:t>Mastertitelformat bearbeiten</a:t>
            </a:r>
            <a:endParaRPr lang="de-DE"/>
          </a:p>
        </p:txBody>
      </p:sp>
      <p:sp>
        <p:nvSpPr>
          <p:cNvPr id="3" name="Inhaltsplatzhalt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idx="10"/>
          </p:nvPr>
        </p:nvSpPr>
        <p:spPr/>
        <p:txBody>
          <a:bodyPr/>
          <a:lstStyle>
            <a:lvl1pPr>
              <a:defRPr/>
            </a:lvl1pPr>
          </a:lstStyle>
          <a:p>
            <a:endParaRPr lang="de-DE"/>
          </a:p>
        </p:txBody>
      </p:sp>
      <p:sp>
        <p:nvSpPr>
          <p:cNvPr id="6" name="Fußzeilenplatzhalter 5"/>
          <p:cNvSpPr>
            <a:spLocks noGrp="1"/>
          </p:cNvSpPr>
          <p:nvPr>
            <p:ph type="ftr" idx="11"/>
          </p:nvPr>
        </p:nvSpPr>
        <p:spPr/>
        <p:txBody>
          <a:bodyPr/>
          <a:lstStyle>
            <a:lvl1pPr>
              <a:defRPr/>
            </a:lvl1pPr>
          </a:lstStyle>
          <a:p>
            <a:endParaRPr lang="de-DE"/>
          </a:p>
        </p:txBody>
      </p:sp>
      <p:sp>
        <p:nvSpPr>
          <p:cNvPr id="7" name="Foliennummernplatzhalter 6"/>
          <p:cNvSpPr>
            <a:spLocks noGrp="1"/>
          </p:cNvSpPr>
          <p:nvPr>
            <p:ph type="sldNum" idx="12"/>
          </p:nvPr>
        </p:nvSpPr>
        <p:spPr/>
        <p:txBody>
          <a:bodyPr/>
          <a:lstStyle>
            <a:lvl1pPr>
              <a:defRPr/>
            </a:lvl1pPr>
          </a:lstStyle>
          <a:p>
            <a:fld id="{25828CBF-AA0C-EC44-BBF1-958C05A66F71}" type="slidenum">
              <a:rPr lang="de-DE"/>
              <a:pPr/>
              <a:t>‹Nr.›</a:t>
            </a:fld>
            <a:endParaRPr lang="de-DE"/>
          </a:p>
        </p:txBody>
      </p:sp>
    </p:spTree>
    <p:extLst>
      <p:ext uri="{BB962C8B-B14F-4D97-AF65-F5344CB8AC3E}">
        <p14:creationId xmlns:p14="http://schemas.microsoft.com/office/powerpoint/2010/main" val="621292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976438" y="5291138"/>
            <a:ext cx="6048375" cy="625475"/>
          </a:xfrm>
        </p:spPr>
        <p:txBody>
          <a:bodyPr anchor="b"/>
          <a:lstStyle>
            <a:lvl1pPr algn="l">
              <a:defRPr sz="2000" b="1"/>
            </a:lvl1pPr>
          </a:lstStyle>
          <a:p>
            <a:r>
              <a:rPr lang="de-DE" smtClean="0"/>
              <a:t>Mastertitelformat bearbeiten</a:t>
            </a:r>
            <a:endParaRPr lang="de-DE"/>
          </a:p>
        </p:txBody>
      </p:sp>
      <p:sp>
        <p:nvSpPr>
          <p:cNvPr id="3" name="Bildplatzhalt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4"/>
          <p:cNvSpPr>
            <a:spLocks noGrp="1"/>
          </p:cNvSpPr>
          <p:nvPr>
            <p:ph type="dt" idx="10"/>
          </p:nvPr>
        </p:nvSpPr>
        <p:spPr/>
        <p:txBody>
          <a:bodyPr/>
          <a:lstStyle>
            <a:lvl1pPr>
              <a:defRPr/>
            </a:lvl1pPr>
          </a:lstStyle>
          <a:p>
            <a:endParaRPr lang="de-DE"/>
          </a:p>
        </p:txBody>
      </p:sp>
      <p:sp>
        <p:nvSpPr>
          <p:cNvPr id="6" name="Fußzeilenplatzhalter 5"/>
          <p:cNvSpPr>
            <a:spLocks noGrp="1"/>
          </p:cNvSpPr>
          <p:nvPr>
            <p:ph type="ftr" idx="11"/>
          </p:nvPr>
        </p:nvSpPr>
        <p:spPr/>
        <p:txBody>
          <a:bodyPr/>
          <a:lstStyle>
            <a:lvl1pPr>
              <a:defRPr/>
            </a:lvl1pPr>
          </a:lstStyle>
          <a:p>
            <a:endParaRPr lang="de-DE"/>
          </a:p>
        </p:txBody>
      </p:sp>
      <p:sp>
        <p:nvSpPr>
          <p:cNvPr id="7" name="Foliennummernplatzhalter 6"/>
          <p:cNvSpPr>
            <a:spLocks noGrp="1"/>
          </p:cNvSpPr>
          <p:nvPr>
            <p:ph type="sldNum" idx="12"/>
          </p:nvPr>
        </p:nvSpPr>
        <p:spPr/>
        <p:txBody>
          <a:bodyPr/>
          <a:lstStyle>
            <a:lvl1pPr>
              <a:defRPr/>
            </a:lvl1pPr>
          </a:lstStyle>
          <a:p>
            <a:fld id="{D38D861C-0A1D-8F43-8C68-448B1FDF8065}" type="slidenum">
              <a:rPr lang="de-DE"/>
              <a:pPr/>
              <a:t>‹Nr.›</a:t>
            </a:fld>
            <a:endParaRPr lang="de-DE"/>
          </a:p>
        </p:txBody>
      </p:sp>
    </p:spTree>
    <p:extLst>
      <p:ext uri="{BB962C8B-B14F-4D97-AF65-F5344CB8AC3E}">
        <p14:creationId xmlns:p14="http://schemas.microsoft.com/office/powerpoint/2010/main" val="67527074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67800" cy="1258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Klicken Sie, um das Format des Titeltextes zu bearbeiten</a:t>
            </a:r>
          </a:p>
        </p:txBody>
      </p:sp>
      <p:sp>
        <p:nvSpPr>
          <p:cNvPr id="1026" name="Rectangle 2"/>
          <p:cNvSpPr>
            <a:spLocks noGrp="1" noChangeArrowheads="1"/>
          </p:cNvSpPr>
          <p:nvPr>
            <p:ph type="body" idx="1"/>
          </p:nvPr>
        </p:nvSpPr>
        <p:spPr bwMode="auto">
          <a:xfrm>
            <a:off x="503238" y="1768475"/>
            <a:ext cx="9067800" cy="4986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28080" rIns="0" bIns="0" numCol="1" anchor="t" anchorCtr="0" compatLnSpc="1">
            <a:prstTxWarp prst="textNoShape">
              <a:avLst/>
            </a:prstTxWarp>
          </a:bodyPr>
          <a:lstStyle/>
          <a:p>
            <a:pPr lvl="0"/>
            <a:r>
              <a:rPr lang="en-GB"/>
              <a:t>Klicken Sie, um die Formate des Gliederungstextes zu bearbeiten</a:t>
            </a:r>
          </a:p>
          <a:p>
            <a:pPr lvl="1"/>
            <a:r>
              <a:rPr lang="en-GB"/>
              <a:t>Zweite Gliederungsebene</a:t>
            </a:r>
          </a:p>
          <a:p>
            <a:pPr lvl="2"/>
            <a:r>
              <a:rPr lang="en-GB"/>
              <a:t>Dritte Gliederungsebene</a:t>
            </a:r>
          </a:p>
          <a:p>
            <a:pPr lvl="3"/>
            <a:r>
              <a:rPr lang="en-GB"/>
              <a:t>Vierte Gliederungsebene</a:t>
            </a:r>
          </a:p>
          <a:p>
            <a:pPr lvl="4"/>
            <a:r>
              <a:rPr lang="en-GB"/>
              <a:t>Fünfte Gliederungsebene</a:t>
            </a:r>
          </a:p>
          <a:p>
            <a:pPr lvl="4"/>
            <a:r>
              <a:rPr lang="en-GB"/>
              <a:t>Sechste Gliederungsebene</a:t>
            </a:r>
          </a:p>
          <a:p>
            <a:pPr lvl="4"/>
            <a:r>
              <a:rPr lang="en-GB"/>
              <a:t>Siebente Gliederungsebene</a:t>
            </a:r>
          </a:p>
          <a:p>
            <a:pPr lvl="4"/>
            <a:r>
              <a:rPr lang="en-GB"/>
              <a:t>Achte Gliederungsebene</a:t>
            </a:r>
          </a:p>
          <a:p>
            <a:pPr lvl="4"/>
            <a:r>
              <a:rPr lang="en-GB"/>
              <a:t>Neunte Gliederungsebene</a:t>
            </a:r>
          </a:p>
        </p:txBody>
      </p:sp>
      <p:sp>
        <p:nvSpPr>
          <p:cNvPr id="1027" name="Rectangle 3"/>
          <p:cNvSpPr>
            <a:spLocks noGrp="1" noChangeArrowheads="1"/>
          </p:cNvSpPr>
          <p:nvPr>
            <p:ph type="dt"/>
          </p:nvPr>
        </p:nvSpPr>
        <p:spPr bwMode="auto">
          <a:xfrm>
            <a:off x="503238" y="6886575"/>
            <a:ext cx="2344737" cy="517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endParaRPr lang="de-DE"/>
          </a:p>
        </p:txBody>
      </p:sp>
      <p:sp>
        <p:nvSpPr>
          <p:cNvPr id="1028" name="Rectangle 4"/>
          <p:cNvSpPr>
            <a:spLocks noGrp="1" noChangeArrowheads="1"/>
          </p:cNvSpPr>
          <p:nvPr>
            <p:ph type="ftr"/>
          </p:nvPr>
        </p:nvSpPr>
        <p:spPr bwMode="auto">
          <a:xfrm>
            <a:off x="3448050" y="6886575"/>
            <a:ext cx="3192463" cy="517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endParaRPr lang="de-DE"/>
          </a:p>
        </p:txBody>
      </p:sp>
      <p:sp>
        <p:nvSpPr>
          <p:cNvPr id="1029" name="Rectangle 5"/>
          <p:cNvSpPr>
            <a:spLocks noGrp="1" noChangeArrowheads="1"/>
          </p:cNvSpPr>
          <p:nvPr>
            <p:ph type="sldNum"/>
          </p:nvPr>
        </p:nvSpPr>
        <p:spPr bwMode="auto">
          <a:xfrm>
            <a:off x="7227888" y="6886575"/>
            <a:ext cx="2344737" cy="5175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fld id="{893B3090-DB3D-1E44-835A-83D8BC6310E5}" type="slidenum">
              <a:rPr lang="de-DE"/>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mj-lt"/>
          <a:ea typeface="+mj-ea"/>
          <a:cs typeface="+mj-cs"/>
        </a:defRPr>
      </a:lvl1pPr>
      <a:lvl2pPr marL="742950" indent="-28575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Kai" charset="0"/>
        </a:defRPr>
      </a:lvl2pPr>
      <a:lvl3pPr marL="11430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Kai" charset="0"/>
        </a:defRPr>
      </a:lvl3pPr>
      <a:lvl4pPr marL="16002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Kai" charset="0"/>
        </a:defRPr>
      </a:lvl4pPr>
      <a:lvl5pPr marL="20574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Kai" charset="0"/>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Kai" charset="0"/>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Kai" charset="0"/>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Kai" charset="0"/>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charset="0"/>
        <a:defRPr sz="4400">
          <a:solidFill>
            <a:srgbClr val="000000"/>
          </a:solidFill>
          <a:latin typeface="Arial" charset="0"/>
          <a:ea typeface="ＭＳ Ｐゴシック" charset="0"/>
          <a:cs typeface="Kai" charset="0"/>
        </a:defRPr>
      </a:lvl9pPr>
    </p:titleStyle>
    <p:bodyStyle>
      <a:lvl1pPr marL="342900" indent="-342900" algn="l" defTabSz="449263" rtl="0" fontAlgn="base" hangingPunct="0">
        <a:lnSpc>
          <a:spcPct val="93000"/>
        </a:lnSpc>
        <a:spcBef>
          <a:spcPct val="0"/>
        </a:spcBef>
        <a:spcAft>
          <a:spcPts val="1425"/>
        </a:spcAft>
        <a:buClr>
          <a:srgbClr val="000000"/>
        </a:buClr>
        <a:buSzPct val="100000"/>
        <a:buFont typeface="Times New Roman" charset="0"/>
        <a:defRPr sz="3200">
          <a:solidFill>
            <a:srgbClr val="000000"/>
          </a:solidFill>
          <a:latin typeface="+mn-lt"/>
          <a:ea typeface="+mn-ea"/>
          <a:cs typeface="+mn-cs"/>
        </a:defRPr>
      </a:lvl1pPr>
      <a:lvl2pPr marL="742950" indent="-285750" algn="l" defTabSz="449263" rtl="0" fontAlgn="base" hangingPunct="0">
        <a:lnSpc>
          <a:spcPct val="93000"/>
        </a:lnSpc>
        <a:spcBef>
          <a:spcPct val="0"/>
        </a:spcBef>
        <a:spcAft>
          <a:spcPts val="1138"/>
        </a:spcAft>
        <a:buClr>
          <a:srgbClr val="000000"/>
        </a:buClr>
        <a:buSzPct val="100000"/>
        <a:buFont typeface="Times New Roman" charset="0"/>
        <a:defRPr sz="2800">
          <a:solidFill>
            <a:srgbClr val="000000"/>
          </a:solidFill>
          <a:latin typeface="+mn-lt"/>
          <a:ea typeface="+mn-ea"/>
          <a:cs typeface="+mn-cs"/>
        </a:defRPr>
      </a:lvl2pPr>
      <a:lvl3pPr marL="1143000" indent="-228600" algn="l" defTabSz="449263" rtl="0" fontAlgn="base" hangingPunct="0">
        <a:lnSpc>
          <a:spcPct val="93000"/>
        </a:lnSpc>
        <a:spcBef>
          <a:spcPct val="0"/>
        </a:spcBef>
        <a:spcAft>
          <a:spcPts val="850"/>
        </a:spcAft>
        <a:buClr>
          <a:srgbClr val="000000"/>
        </a:buClr>
        <a:buSzPct val="100000"/>
        <a:buFont typeface="Times New Roman" charset="0"/>
        <a:defRPr sz="2400">
          <a:solidFill>
            <a:srgbClr val="000000"/>
          </a:solidFill>
          <a:latin typeface="+mn-lt"/>
          <a:ea typeface="+mn-ea"/>
          <a:cs typeface="+mn-cs"/>
        </a:defRPr>
      </a:lvl3pPr>
      <a:lvl4pPr marL="1600200" indent="-228600" algn="l" defTabSz="449263" rtl="0" fontAlgn="base" hangingPunct="0">
        <a:lnSpc>
          <a:spcPct val="93000"/>
        </a:lnSpc>
        <a:spcBef>
          <a:spcPct val="0"/>
        </a:spcBef>
        <a:spcAft>
          <a:spcPts val="575"/>
        </a:spcAft>
        <a:buClr>
          <a:srgbClr val="000000"/>
        </a:buClr>
        <a:buSzPct val="100000"/>
        <a:buFont typeface="Times New Roman" charset="0"/>
        <a:defRPr sz="2000">
          <a:solidFill>
            <a:srgbClr val="000000"/>
          </a:solidFill>
          <a:latin typeface="+mn-lt"/>
          <a:ea typeface="+mn-ea"/>
          <a:cs typeface="+mn-cs"/>
        </a:defRPr>
      </a:lvl4pPr>
      <a:lvl5pPr marL="20574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charset="0"/>
        <a:defRPr sz="2000">
          <a:solidFill>
            <a:srgbClr val="000000"/>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3238" y="539477"/>
            <a:ext cx="9067800" cy="3168352"/>
          </a:xfrm>
        </p:spPr>
        <p:txBody>
          <a:bodyPr/>
          <a:lstStyle/>
          <a:p>
            <a:r>
              <a:rPr lang="de-DE" sz="4000" dirty="0"/>
              <a:t>Zur Soziologie der heterosexuellen, männlichen Nachfrage nach käuflicher Sexualität</a:t>
            </a:r>
            <a:br>
              <a:rPr lang="de-DE" sz="4000" dirty="0"/>
            </a:br>
            <a:r>
              <a:rPr lang="fr-FR" sz="4000" baseline="30000" dirty="0"/>
              <a:t/>
            </a:r>
            <a:br>
              <a:rPr lang="fr-FR" sz="4000" baseline="30000" dirty="0"/>
            </a:br>
            <a:r>
              <a:rPr lang="fr-FR" sz="3200" baseline="30000" dirty="0"/>
              <a:t>Udo </a:t>
            </a:r>
            <a:r>
              <a:rPr lang="fr-FR" sz="3200" baseline="30000" dirty="0" err="1"/>
              <a:t>Gerheim</a:t>
            </a:r>
            <a:r>
              <a:rPr lang="fr-FR" sz="3200" baseline="30000" dirty="0"/>
              <a:t>, Carl </a:t>
            </a:r>
            <a:r>
              <a:rPr lang="fr-FR" sz="3200" baseline="30000" dirty="0" err="1"/>
              <a:t>von</a:t>
            </a:r>
            <a:r>
              <a:rPr lang="fr-FR" sz="3200" baseline="30000" dirty="0"/>
              <a:t> </a:t>
            </a:r>
            <a:r>
              <a:rPr lang="fr-FR" sz="3200" baseline="30000" dirty="0" err="1"/>
              <a:t>Ossietzky</a:t>
            </a:r>
            <a:r>
              <a:rPr lang="fr-FR" sz="3200" baseline="30000" dirty="0"/>
              <a:t> </a:t>
            </a:r>
            <a:r>
              <a:rPr lang="fr-FR" sz="3200" baseline="30000" dirty="0" err="1"/>
              <a:t>Universität</a:t>
            </a:r>
            <a:r>
              <a:rPr lang="fr-FR" sz="3200" baseline="30000" dirty="0"/>
              <a:t> Oldenburg</a:t>
            </a:r>
            <a:r>
              <a:rPr lang="de-DE" sz="3200" dirty="0"/>
              <a:t/>
            </a:r>
            <a:br>
              <a:rPr lang="de-DE" sz="3200" dirty="0"/>
            </a:br>
            <a:endParaRPr lang="de-DE" sz="3200" dirty="0"/>
          </a:p>
        </p:txBody>
      </p:sp>
      <p:sp>
        <p:nvSpPr>
          <p:cNvPr id="3" name="Inhaltsplatzhalter 2"/>
          <p:cNvSpPr>
            <a:spLocks noGrp="1"/>
          </p:cNvSpPr>
          <p:nvPr>
            <p:ph idx="1"/>
          </p:nvPr>
        </p:nvSpPr>
        <p:spPr>
          <a:xfrm>
            <a:off x="797048" y="3059757"/>
            <a:ext cx="8851776" cy="4338266"/>
          </a:xfrm>
        </p:spPr>
        <p:txBody>
          <a:bodyPr/>
          <a:lstStyle/>
          <a:p>
            <a:endParaRPr lang="de-DE" sz="1800" dirty="0" smtClean="0"/>
          </a:p>
          <a:p>
            <a:pPr algn="ctr"/>
            <a:endParaRPr lang="de-DE" dirty="0" smtClean="0"/>
          </a:p>
          <a:p>
            <a:pPr algn="ctr"/>
            <a:r>
              <a:rPr lang="de-DE" dirty="0" err="1" smtClean="0"/>
              <a:t>Männersache</a:t>
            </a:r>
            <a:r>
              <a:rPr lang="de-DE" dirty="0" smtClean="0"/>
              <a:t> </a:t>
            </a:r>
            <a:r>
              <a:rPr lang="de-DE" dirty="0"/>
              <a:t>Frauenhandel – </a:t>
            </a:r>
            <a:endParaRPr lang="de-DE" dirty="0" smtClean="0"/>
          </a:p>
          <a:p>
            <a:pPr algn="ctr"/>
            <a:r>
              <a:rPr lang="de-DE" dirty="0" smtClean="0"/>
              <a:t>Freier </a:t>
            </a:r>
            <a:r>
              <a:rPr lang="de-DE" dirty="0"/>
              <a:t>im Blickpunkt </a:t>
            </a:r>
            <a:endParaRPr lang="de-DE" dirty="0" smtClean="0"/>
          </a:p>
          <a:p>
            <a:pPr algn="ctr"/>
            <a:endParaRPr lang="de-DE" sz="1800" dirty="0"/>
          </a:p>
          <a:p>
            <a:r>
              <a:rPr lang="de-DE" sz="1800" dirty="0" smtClean="0"/>
              <a:t>Fachtagung der Akademie </a:t>
            </a:r>
            <a:r>
              <a:rPr lang="de-DE" sz="1800" dirty="0" err="1"/>
              <a:t>für</a:t>
            </a:r>
            <a:r>
              <a:rPr lang="de-DE" sz="1800" dirty="0"/>
              <a:t> Politik und Zeitgeschehen </a:t>
            </a:r>
          </a:p>
          <a:p>
            <a:r>
              <a:rPr lang="de-DE" sz="1800" dirty="0"/>
              <a:t>in Kooperation mit dem </a:t>
            </a:r>
          </a:p>
          <a:p>
            <a:r>
              <a:rPr lang="de-DE" sz="1800" dirty="0" err="1"/>
              <a:t>Aktionsbündnis</a:t>
            </a:r>
            <a:r>
              <a:rPr lang="de-DE" sz="1800" dirty="0"/>
              <a:t> gegen Frauenhandel </a:t>
            </a:r>
            <a:r>
              <a:rPr lang="de-DE" sz="1800" dirty="0" smtClean="0"/>
              <a:t>/ </a:t>
            </a:r>
            <a:r>
              <a:rPr lang="de-DE" sz="1800" dirty="0" err="1" smtClean="0"/>
              <a:t>Solidaritätsaktion</a:t>
            </a:r>
            <a:r>
              <a:rPr lang="de-DE" sz="1800" dirty="0" smtClean="0"/>
              <a:t> </a:t>
            </a:r>
            <a:r>
              <a:rPr lang="de-DE" sz="1800" dirty="0" err="1"/>
              <a:t>Renovabis</a:t>
            </a:r>
            <a:r>
              <a:rPr lang="de-DE" sz="1800" dirty="0"/>
              <a:t> </a:t>
            </a:r>
            <a:endParaRPr lang="de-DE" sz="1800" dirty="0" smtClean="0"/>
          </a:p>
        </p:txBody>
      </p:sp>
    </p:spTree>
    <p:extLst>
      <p:ext uri="{BB962C8B-B14F-4D97-AF65-F5344CB8AC3E}">
        <p14:creationId xmlns:p14="http://schemas.microsoft.com/office/powerpoint/2010/main" val="54195586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solidFill>
            <a:srgbClr val="00FF15"/>
          </a:solidFill>
          <a:ln/>
        </p:spPr>
        <p:txBody>
          <a:bodyPr tIns="3168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smtClean="0"/>
              <a:t>Daten zum Prostitutionsfeld</a:t>
            </a:r>
            <a:endParaRPr lang="de-DE" dirty="0"/>
          </a:p>
        </p:txBody>
      </p:sp>
      <p:sp>
        <p:nvSpPr>
          <p:cNvPr id="20482" name="Rectangle 2"/>
          <p:cNvSpPr>
            <a:spLocks noGrp="1" noChangeArrowheads="1"/>
          </p:cNvSpPr>
          <p:nvPr>
            <p:ph idx="1"/>
          </p:nvPr>
        </p:nvSpPr>
        <p:spPr>
          <a:ln/>
        </p:spPr>
        <p:txBody>
          <a:bodyPr tIns="0" anchor="t">
            <a:noAutofit/>
          </a:bodyPr>
          <a:lstStyle/>
          <a:p>
            <a:pPr marL="430213" indent="-323850">
              <a:lnSpc>
                <a:spcPct val="140000"/>
              </a:lnSpc>
              <a:buSzPct val="45000"/>
              <a:buFont typeface="Wingdings" charset="0"/>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2200" dirty="0" err="1"/>
              <a:t>Rissel</a:t>
            </a:r>
            <a:r>
              <a:rPr lang="de-DE" sz="2200" dirty="0"/>
              <a:t> et al. (2003): Telefonbefragung Australien, 10.173 Männer &amp; 9134 </a:t>
            </a:r>
            <a:r>
              <a:rPr lang="de-DE" sz="2200" dirty="0" smtClean="0"/>
              <a:t>Frauen, Rücklaufquote 69,4%; Männer: 15,6% (jemals), 1,9 (im letzten Jahr); Frauen: 0,1% (jemals) </a:t>
            </a:r>
            <a:endParaRPr lang="de-DE" sz="2200" dirty="0"/>
          </a:p>
          <a:p>
            <a:pPr marL="430213" indent="-323850">
              <a:lnSpc>
                <a:spcPct val="140000"/>
              </a:lnSpc>
              <a:buSzPct val="45000"/>
              <a:buFont typeface="Wingdings" charset="0"/>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2200" dirty="0"/>
              <a:t>Jedermann-Hypothese: „Männer aller Altersklassen (15-74), jedes Familienstandes, jedes Bildungsniveaus, verschiedenster Tätigkeits-, Berufs- und Einkommensgruppe“ (Kleiber 2004)</a:t>
            </a:r>
          </a:p>
          <a:p>
            <a:pPr marL="430213" indent="-323850">
              <a:lnSpc>
                <a:spcPct val="140000"/>
              </a:lnSpc>
              <a:buSzPct val="45000"/>
              <a:buFont typeface="Wingdings" charset="0"/>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2200" dirty="0"/>
              <a:t>Keine Unterschied hinsichtlich psychischer bzw. gewaltbezogener Parameter bezogen auf männliche Durchschnittsbevölkerung</a:t>
            </a:r>
            <a:endParaRPr lang="de-DE" sz="2200" baseline="9000" dirty="0"/>
          </a:p>
          <a:p>
            <a:pPr marL="430213" indent="-323850">
              <a:lnSpc>
                <a:spcPct val="150000"/>
              </a:lnSpc>
              <a:buSzPct val="45000"/>
              <a:buFont typeface="Wingdings" charset="0"/>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endParaRPr lang="de-DE" sz="2200" baseline="9000"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solidFill>
            <a:srgbClr val="00FF15"/>
          </a:solidFill>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t>Daten zum Prostitutionsfeld</a:t>
            </a:r>
            <a:endParaRPr lang="de-DE" dirty="0">
              <a:cs typeface="Arial" charset="0"/>
            </a:endParaRPr>
          </a:p>
        </p:txBody>
      </p:sp>
      <p:sp>
        <p:nvSpPr>
          <p:cNvPr id="22530" name="Rectangle 2"/>
          <p:cNvSpPr>
            <a:spLocks noGrp="1" noChangeArrowheads="1"/>
          </p:cNvSpPr>
          <p:nvPr>
            <p:ph idx="1"/>
          </p:nvPr>
        </p:nvSpPr>
        <p:spPr>
          <a:ln/>
        </p:spPr>
        <p:txBody>
          <a:bodyPr numCol="1" anchor="ctr"/>
          <a:lstStyle/>
          <a:p>
            <a:pP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000" b="1" dirty="0"/>
              <a:t>Praktiken</a:t>
            </a:r>
            <a:r>
              <a:rPr lang="de-DE" sz="3000" dirty="0"/>
              <a:t> „wenig spektakuläre Muster</a:t>
            </a:r>
            <a:r>
              <a:rPr lang="de-DE" sz="3000" dirty="0" smtClean="0"/>
              <a:t>“:</a:t>
            </a:r>
            <a:endParaRPr lang="de-DE" sz="3000" dirty="0"/>
          </a:p>
          <a:p>
            <a:pPr marL="457200" indent="-457200">
              <a:buFont typeface="Arial"/>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000" dirty="0" smtClean="0"/>
              <a:t>78 </a:t>
            </a:r>
            <a:r>
              <a:rPr lang="de-DE" sz="3000" dirty="0"/>
              <a:t>%  Koitus immer bis häufig </a:t>
            </a:r>
          </a:p>
          <a:p>
            <a:pPr marL="457200" indent="-457200">
              <a:buFont typeface="Arial"/>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000" dirty="0" smtClean="0"/>
              <a:t>60</a:t>
            </a:r>
            <a:r>
              <a:rPr lang="de-DE" sz="3000" dirty="0"/>
              <a:t>% Petting</a:t>
            </a:r>
          </a:p>
          <a:p>
            <a:pPr marL="457200" indent="-457200">
              <a:buFont typeface="Arial"/>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000" dirty="0" smtClean="0"/>
              <a:t>70,9</a:t>
            </a:r>
            <a:r>
              <a:rPr lang="de-DE" sz="3000" dirty="0"/>
              <a:t>% Oralsex</a:t>
            </a:r>
          </a:p>
          <a:p>
            <a:pPr marL="457200" indent="-457200">
              <a:buFont typeface="Arial"/>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000" dirty="0" smtClean="0"/>
              <a:t>29,9</a:t>
            </a:r>
            <a:r>
              <a:rPr lang="de-DE" sz="3000" dirty="0"/>
              <a:t>% Cunnilingus mit 29.9%). </a:t>
            </a:r>
          </a:p>
          <a:p>
            <a:pPr marL="457200" indent="-457200">
              <a:buFont typeface="Arial"/>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000" dirty="0" smtClean="0"/>
              <a:t>9.6</a:t>
            </a:r>
            <a:r>
              <a:rPr lang="de-DE" sz="3000" dirty="0"/>
              <a:t>%  Analverkehr immer bis häufig« </a:t>
            </a:r>
          </a:p>
          <a:p>
            <a:pPr marL="457200" indent="-457200">
              <a:buFont typeface="Arial"/>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000" dirty="0" smtClean="0"/>
              <a:t>5,1</a:t>
            </a:r>
            <a:r>
              <a:rPr lang="de-DE" sz="3000" dirty="0"/>
              <a:t>% Gruppensex </a:t>
            </a:r>
          </a:p>
          <a:p>
            <a:pPr marL="457200" indent="-457200">
              <a:buFont typeface="Arial"/>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000" dirty="0"/>
              <a:t>(Kleiber/Velten 1994, Tabelle 28, 86).</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Grp="1" noChangeArrowheads="1"/>
          </p:cNvSpPr>
          <p:nvPr>
            <p:ph type="title"/>
          </p:nvPr>
        </p:nvSpPr>
        <p:spPr>
          <a:solidFill>
            <a:srgbClr val="00FF15"/>
          </a:solidFill>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t>Daten zum Prostitutionsfeld</a:t>
            </a:r>
            <a:endParaRPr lang="de-DE" dirty="0">
              <a:cs typeface="Arial" charset="0"/>
            </a:endParaRPr>
          </a:p>
        </p:txBody>
      </p:sp>
      <p:sp>
        <p:nvSpPr>
          <p:cNvPr id="22530" name="Rectangle 2"/>
          <p:cNvSpPr>
            <a:spLocks noGrp="1" noChangeArrowheads="1"/>
          </p:cNvSpPr>
          <p:nvPr>
            <p:ph idx="1"/>
          </p:nvPr>
        </p:nvSpPr>
        <p:spPr>
          <a:ln/>
        </p:spPr>
        <p:txBody>
          <a:bodyPr numCol="1" anchor="ctr"/>
          <a:lstStyle/>
          <a:p>
            <a:pPr algn="ct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000" dirty="0" smtClean="0"/>
              <a:t>Datenlage insgesamt sehr unbefriedigend</a:t>
            </a:r>
          </a:p>
          <a:p>
            <a:pPr algn="ct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sz="3000" dirty="0" smtClean="0"/>
          </a:p>
          <a:p>
            <a:pPr algn="ct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000" dirty="0" smtClean="0"/>
              <a:t>Männliche Nachfrageseite kaum erforscht</a:t>
            </a:r>
          </a:p>
          <a:p>
            <a:pPr algn="ct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sz="3000" dirty="0" smtClean="0"/>
          </a:p>
          <a:p>
            <a:pPr algn="ct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000" dirty="0" smtClean="0"/>
              <a:t>Vorsicht bei ‚eindeutigen‘ Zahlen und Fakten</a:t>
            </a:r>
            <a:endParaRPr lang="de-DE" sz="3000" dirty="0"/>
          </a:p>
        </p:txBody>
      </p:sp>
    </p:spTree>
    <p:extLst>
      <p:ext uri="{BB962C8B-B14F-4D97-AF65-F5344CB8AC3E}">
        <p14:creationId xmlns:p14="http://schemas.microsoft.com/office/powerpoint/2010/main" val="298783914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3" name="Rectangle 1"/>
          <p:cNvSpPr>
            <a:spLocks noGrp="1" noChangeArrowheads="1"/>
          </p:cNvSpPr>
          <p:nvPr>
            <p:ph type="title"/>
          </p:nvPr>
        </p:nvSpPr>
        <p:spPr>
          <a:solidFill>
            <a:srgbClr val="1FE1FF"/>
          </a:solidFill>
          <a:ln/>
        </p:spPr>
        <p:txBody>
          <a:bodyPr tIns="3168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t>Motivmuster der Nachfrageseite</a:t>
            </a:r>
          </a:p>
        </p:txBody>
      </p:sp>
      <p:sp>
        <p:nvSpPr>
          <p:cNvPr id="28674" name="Rectangle 2"/>
          <p:cNvSpPr>
            <a:spLocks noGrp="1" noChangeArrowheads="1"/>
          </p:cNvSpPr>
          <p:nvPr>
            <p:ph idx="1"/>
          </p:nvPr>
        </p:nvSpPr>
        <p:spPr>
          <a:ln/>
        </p:spPr>
        <p:txBody>
          <a:bodyPr anchor="ctr"/>
          <a:lstStyle/>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Generalisierte Motivmuster</a:t>
            </a:r>
          </a:p>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Einstiegsmotive</a:t>
            </a:r>
          </a:p>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Dauerhafte Motivmuster</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7" name="Rectangle 1"/>
          <p:cNvSpPr>
            <a:spLocks noGrp="1" noChangeArrowheads="1"/>
          </p:cNvSpPr>
          <p:nvPr>
            <p:ph type="title"/>
          </p:nvPr>
        </p:nvSpPr>
        <p:spPr>
          <a:solidFill>
            <a:srgbClr val="1FE1FF"/>
          </a:solidFill>
          <a:ln/>
        </p:spPr>
        <p:txBody>
          <a:bodyPr tIns="2808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t>Generelle Motivmuster</a:t>
            </a:r>
          </a:p>
        </p:txBody>
      </p:sp>
      <p:sp>
        <p:nvSpPr>
          <p:cNvPr id="29698" name="Rectangle 2"/>
          <p:cNvSpPr>
            <a:spLocks noGrp="1" noChangeArrowheads="1"/>
          </p:cNvSpPr>
          <p:nvPr>
            <p:ph idx="1"/>
          </p:nvPr>
        </p:nvSpPr>
        <p:spPr>
          <a:ln/>
        </p:spPr>
        <p:txBody>
          <a:bodyPr anchor="ctr"/>
          <a:lstStyle/>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S</a:t>
            </a:r>
            <a:r>
              <a:rPr lang="de-DE" sz="3000" dirty="0" smtClean="0"/>
              <a:t>exuelle Motiv-Dimension </a:t>
            </a:r>
          </a:p>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smtClean="0"/>
              <a:t>Soziale Motiv-Dimension</a:t>
            </a:r>
            <a:endParaRPr lang="de-DE" sz="3000" dirty="0"/>
          </a:p>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smtClean="0"/>
              <a:t>Psychische Motiv-Dimension</a:t>
            </a:r>
            <a:endParaRPr lang="de-DE" sz="3000" dirty="0"/>
          </a:p>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smtClean="0"/>
              <a:t>Subkulturelle Motiv-Dimension</a:t>
            </a:r>
            <a:endParaRPr lang="de-DE" sz="3000"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1" name="Rectangle 1"/>
          <p:cNvSpPr>
            <a:spLocks noGrp="1" noChangeArrowheads="1"/>
          </p:cNvSpPr>
          <p:nvPr>
            <p:ph type="title"/>
          </p:nvPr>
        </p:nvSpPr>
        <p:spPr>
          <a:solidFill>
            <a:srgbClr val="1FE1FF"/>
          </a:solidFill>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t>Generelle Motivmuster</a:t>
            </a:r>
          </a:p>
        </p:txBody>
      </p:sp>
      <p:sp>
        <p:nvSpPr>
          <p:cNvPr id="30722" name="Rectangle 2"/>
          <p:cNvSpPr>
            <a:spLocks noGrp="1" noChangeArrowheads="1"/>
          </p:cNvSpPr>
          <p:nvPr>
            <p:ph idx="1"/>
          </p:nvPr>
        </p:nvSpPr>
        <p:spPr>
          <a:xfrm>
            <a:off x="431800" y="1889843"/>
            <a:ext cx="9067800" cy="4986338"/>
          </a:xfrm>
          <a:ln/>
        </p:spPr>
        <p:txBody>
          <a:bodyPr tIns="14040">
            <a:noAutofit/>
          </a:bodyPr>
          <a:lstStyle/>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500" b="1" dirty="0"/>
              <a:t>Sexuelle Motiv-</a:t>
            </a:r>
            <a:r>
              <a:rPr lang="de-DE" sz="3500" b="1" dirty="0" smtClean="0"/>
              <a:t>Dimension</a:t>
            </a:r>
            <a:endParaRPr lang="de-DE" sz="3500" b="1" dirty="0"/>
          </a:p>
          <a:p>
            <a:pPr indent="-341313">
              <a:lnSpc>
                <a:spcPts val="2480"/>
              </a:lnSpc>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t>Herr </a:t>
            </a:r>
            <a:r>
              <a:rPr lang="de-DE" sz="2400" b="1" dirty="0"/>
              <a:t>Hahn</a:t>
            </a:r>
            <a:r>
              <a:rPr lang="de-DE" sz="2400" dirty="0"/>
              <a:t>: „Ich </a:t>
            </a:r>
            <a:r>
              <a:rPr lang="de-DE" sz="2400" dirty="0" err="1"/>
              <a:t>sach</a:t>
            </a:r>
            <a:r>
              <a:rPr lang="de-DE" sz="2400" dirty="0"/>
              <a:t> mal der eigentliche Zweck des Besuchs [ist, U.G.] halt eben auch der sexuelle Austausch (</a:t>
            </a:r>
            <a:r>
              <a:rPr lang="de-DE" sz="2400" dirty="0" err="1"/>
              <a:t>Gerheim</a:t>
            </a:r>
            <a:r>
              <a:rPr lang="de-DE" sz="2400" dirty="0"/>
              <a:t> </a:t>
            </a:r>
            <a:r>
              <a:rPr lang="de-DE" sz="2400" dirty="0" smtClean="0"/>
              <a:t>2012, S. 180).</a:t>
            </a:r>
          </a:p>
          <a:p>
            <a:pPr indent="-341313">
              <a:lnSpc>
                <a:spcPts val="2480"/>
              </a:lnSpc>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sz="2400" dirty="0"/>
          </a:p>
          <a:p>
            <a:pPr indent="-341313">
              <a:lnSpc>
                <a:spcPts val="2480"/>
              </a:lnSpc>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Herr </a:t>
            </a:r>
            <a:r>
              <a:rPr lang="de-DE" sz="2400" b="1" dirty="0" err="1"/>
              <a:t>Thanert</a:t>
            </a:r>
            <a:r>
              <a:rPr lang="de-DE" sz="2400" dirty="0"/>
              <a:t>: also es ist schon die Kombination es ist </a:t>
            </a:r>
            <a:r>
              <a:rPr lang="de-DE" sz="2400" dirty="0" smtClean="0"/>
              <a:t>schon, </a:t>
            </a:r>
            <a:r>
              <a:rPr lang="de-DE" sz="2400" dirty="0" err="1" smtClean="0"/>
              <a:t>ahmmm</a:t>
            </a:r>
            <a:r>
              <a:rPr lang="de-DE" sz="2400" dirty="0" smtClean="0"/>
              <a:t>, </a:t>
            </a:r>
            <a:r>
              <a:rPr lang="de-DE" sz="2400" dirty="0"/>
              <a:t>dass da irgendwo Nähe und Zärtlichkeit da </a:t>
            </a:r>
            <a:r>
              <a:rPr lang="de-DE" sz="2400" dirty="0" smtClean="0"/>
              <a:t>ist, </a:t>
            </a:r>
            <a:r>
              <a:rPr lang="de-DE" sz="2400" dirty="0"/>
              <a:t>ganz </a:t>
            </a:r>
            <a:r>
              <a:rPr lang="de-DE" sz="2400" dirty="0" smtClean="0"/>
              <a:t>klar, </a:t>
            </a:r>
            <a:r>
              <a:rPr lang="de-DE" sz="2400" dirty="0"/>
              <a:t>es ist in dem Moment immer wenn du </a:t>
            </a:r>
            <a:r>
              <a:rPr lang="de-DE" sz="2400" dirty="0" smtClean="0"/>
              <a:t>sagst, ähm, </a:t>
            </a:r>
            <a:r>
              <a:rPr lang="de-DE" sz="2400" dirty="0"/>
              <a:t>du küsst ganz </a:t>
            </a:r>
            <a:r>
              <a:rPr lang="de-DE" sz="2400" dirty="0" smtClean="0"/>
              <a:t>einfach, </a:t>
            </a:r>
            <a:r>
              <a:rPr lang="de-DE" sz="2400" dirty="0"/>
              <a:t>weil das ist ja auch ne </a:t>
            </a:r>
            <a:r>
              <a:rPr lang="de-DE" sz="2400" dirty="0" smtClean="0"/>
              <a:t>Sache, </a:t>
            </a:r>
            <a:r>
              <a:rPr lang="de-DE" sz="2400" dirty="0"/>
              <a:t>die viele sagen wir </a:t>
            </a:r>
            <a:r>
              <a:rPr lang="de-DE" sz="2400" dirty="0" smtClean="0"/>
              <a:t>mal, </a:t>
            </a:r>
            <a:r>
              <a:rPr lang="de-DE" sz="2400" dirty="0"/>
              <a:t>Wohnung oder </a:t>
            </a:r>
            <a:r>
              <a:rPr lang="de-DE" sz="2400" dirty="0" smtClean="0"/>
              <a:t>Strich, </a:t>
            </a:r>
            <a:r>
              <a:rPr lang="de-DE" sz="2400" dirty="0"/>
              <a:t>eben NICHT </a:t>
            </a:r>
            <a:r>
              <a:rPr lang="de-DE" sz="2400" dirty="0" smtClean="0"/>
              <a:t>mag, das </a:t>
            </a:r>
            <a:r>
              <a:rPr lang="de-DE" sz="2400" dirty="0"/>
              <a:t>wird da eben relativ oft </a:t>
            </a:r>
            <a:r>
              <a:rPr lang="de-DE" sz="2400" dirty="0" smtClean="0"/>
              <a:t>gemacht (</a:t>
            </a:r>
            <a:r>
              <a:rPr lang="de-DE" sz="2400" dirty="0" err="1" smtClean="0"/>
              <a:t>Gerheim</a:t>
            </a:r>
            <a:r>
              <a:rPr lang="de-DE" sz="2400" dirty="0" smtClean="0"/>
              <a:t> 2012, S. 180)</a:t>
            </a:r>
            <a:endParaRPr lang="de-DE" sz="2400"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1" name="Rectangle 1"/>
          <p:cNvSpPr>
            <a:spLocks noGrp="1" noChangeArrowheads="1"/>
          </p:cNvSpPr>
          <p:nvPr>
            <p:ph type="title"/>
          </p:nvPr>
        </p:nvSpPr>
        <p:spPr>
          <a:solidFill>
            <a:srgbClr val="1FE1FF"/>
          </a:solidFill>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t>Generelle Motivmuster</a:t>
            </a:r>
          </a:p>
        </p:txBody>
      </p:sp>
      <p:sp>
        <p:nvSpPr>
          <p:cNvPr id="30722" name="Rectangle 2"/>
          <p:cNvSpPr>
            <a:spLocks noGrp="1" noChangeArrowheads="1"/>
          </p:cNvSpPr>
          <p:nvPr>
            <p:ph idx="1"/>
          </p:nvPr>
        </p:nvSpPr>
        <p:spPr>
          <a:ln/>
        </p:spPr>
        <p:txBody>
          <a:bodyPr tIns="14040" anchor="b">
            <a:noAutofit/>
          </a:bodyPr>
          <a:lstStyle/>
          <a:p>
            <a:pPr indent="-341313">
              <a:lnSpc>
                <a:spcPts val="2880"/>
              </a:lnSpc>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sz="2400" b="1" dirty="0" smtClean="0"/>
          </a:p>
          <a:p>
            <a:pPr indent="-341313">
              <a:lnSpc>
                <a:spcPts val="2880"/>
              </a:lnSpc>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sz="2400" b="1" dirty="0"/>
          </a:p>
          <a:p>
            <a:pPr indent="-341313">
              <a:lnSpc>
                <a:spcPts val="2880"/>
              </a:lnSpc>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t>Herr Herz</a:t>
            </a:r>
            <a:r>
              <a:rPr lang="de-DE" sz="2400" dirty="0" smtClean="0"/>
              <a:t>: </a:t>
            </a:r>
            <a:r>
              <a:rPr lang="de-DE" sz="2400" dirty="0"/>
              <a:t>„Das war wie so ein Abenteuer man ist dann durch </a:t>
            </a:r>
            <a:r>
              <a:rPr lang="de-DE" sz="2400" dirty="0" smtClean="0"/>
              <a:t>die </a:t>
            </a:r>
            <a:r>
              <a:rPr lang="de-DE" sz="2400" dirty="0"/>
              <a:t>Gegend gelaufen hat dann ne RIESEN AUSWAHL an Frauen gehabt die man sonst so gar nicht oder gar nicht so leicht poppen könnte also man kann ne CHINESIN finden eine KATEU also ne Transsexuelle oder eine AFRIKANERIN eine KUBANERIN also man sieht die ganze Welt (</a:t>
            </a:r>
            <a:r>
              <a:rPr lang="de-DE" sz="2400" dirty="0" err="1"/>
              <a:t>Gerheim</a:t>
            </a:r>
            <a:r>
              <a:rPr lang="de-DE" sz="2400" dirty="0"/>
              <a:t> </a:t>
            </a:r>
            <a:r>
              <a:rPr lang="de-DE" sz="2400" dirty="0" smtClean="0"/>
              <a:t>2012, S. 181)</a:t>
            </a:r>
            <a:r>
              <a:rPr lang="de-DE" sz="2400" dirty="0"/>
              <a:t>.</a:t>
            </a:r>
          </a:p>
          <a:p>
            <a:pPr indent="-341313">
              <a:lnSpc>
                <a:spcPts val="2880"/>
              </a:lnSpc>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Herr Konrad</a:t>
            </a:r>
            <a:r>
              <a:rPr lang="de-DE" sz="2400" dirty="0"/>
              <a:t>: „Zum Beispiel </a:t>
            </a:r>
            <a:r>
              <a:rPr lang="de-DE" sz="2400" dirty="0" err="1"/>
              <a:t>hat_hat</a:t>
            </a:r>
            <a:r>
              <a:rPr lang="de-DE" sz="2400" dirty="0"/>
              <a:t> mich äh Analverkehr interessiert oder ähm äh intensiver Oralverkehr oder ähm (1) </a:t>
            </a:r>
            <a:r>
              <a:rPr lang="de-DE" sz="2400" dirty="0" err="1"/>
              <a:t>hmm</a:t>
            </a:r>
            <a:r>
              <a:rPr lang="de-DE" sz="2400" dirty="0"/>
              <a:t> (2) ja (1) oder ähm (1) </a:t>
            </a:r>
            <a:r>
              <a:rPr lang="de-DE" sz="2400" dirty="0" err="1"/>
              <a:t>ähh</a:t>
            </a:r>
            <a:r>
              <a:rPr lang="de-DE" sz="2400" dirty="0"/>
              <a:t> Sex mit </a:t>
            </a:r>
            <a:r>
              <a:rPr lang="de-DE" sz="2400" dirty="0" err="1"/>
              <a:t>einer_mit</a:t>
            </a:r>
            <a:r>
              <a:rPr lang="de-DE" sz="2400" dirty="0"/>
              <a:t> einer Transvestitin“ (</a:t>
            </a:r>
            <a:r>
              <a:rPr lang="de-DE" sz="2400" dirty="0" err="1"/>
              <a:t>Gerheim</a:t>
            </a:r>
            <a:r>
              <a:rPr lang="de-DE" sz="2400" dirty="0"/>
              <a:t> </a:t>
            </a:r>
            <a:r>
              <a:rPr lang="de-DE" sz="2400" dirty="0" smtClean="0"/>
              <a:t>2012, S. 181)</a:t>
            </a:r>
            <a:r>
              <a:rPr lang="de-DE" sz="2400" dirty="0"/>
              <a:t>.</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sz="1600" dirty="0"/>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sz="1600"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title"/>
          </p:nvPr>
        </p:nvSpPr>
        <p:spPr>
          <a:solidFill>
            <a:srgbClr val="1FE1FF"/>
          </a:solidFill>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t>Generelle Motivmuster</a:t>
            </a:r>
          </a:p>
        </p:txBody>
      </p:sp>
      <p:sp>
        <p:nvSpPr>
          <p:cNvPr id="31746" name="Rectangle 2"/>
          <p:cNvSpPr>
            <a:spLocks noGrp="1" noChangeArrowheads="1"/>
          </p:cNvSpPr>
          <p:nvPr>
            <p:ph idx="1"/>
          </p:nvPr>
        </p:nvSpPr>
        <p:spPr>
          <a:ln/>
        </p:spPr>
        <p:txBody>
          <a:bodyPr/>
          <a:lstStyle/>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000" b="1" dirty="0"/>
              <a:t>Soziale Motiv-Dimension (Nähe/Kontakt)</a:t>
            </a:r>
          </a:p>
          <a:p>
            <a:pPr indent="-341313">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cs typeface="Arial" charset="0"/>
              </a:rPr>
              <a:t>Herr </a:t>
            </a:r>
            <a:r>
              <a:rPr lang="de-DE" sz="2400" b="1" dirty="0" err="1">
                <a:cs typeface="Arial" charset="0"/>
              </a:rPr>
              <a:t>Korbel</a:t>
            </a:r>
            <a:r>
              <a:rPr lang="de-DE" sz="2400" b="1" dirty="0">
                <a:cs typeface="Arial" charset="0"/>
              </a:rPr>
              <a:t>:</a:t>
            </a:r>
            <a:r>
              <a:rPr lang="de-DE" sz="2400" dirty="0">
                <a:cs typeface="Arial" charset="0"/>
              </a:rPr>
              <a:t> „KENNE MENGE LEUTE die </a:t>
            </a:r>
            <a:r>
              <a:rPr lang="de-DE" sz="2400" dirty="0" smtClean="0">
                <a:cs typeface="Arial" charset="0"/>
              </a:rPr>
              <a:t>kontaktarm </a:t>
            </a:r>
            <a:r>
              <a:rPr lang="de-DE" sz="2400" dirty="0">
                <a:cs typeface="Arial" charset="0"/>
              </a:rPr>
              <a:t>sind oder </a:t>
            </a:r>
            <a:r>
              <a:rPr lang="de-DE" sz="2400" dirty="0" smtClean="0">
                <a:cs typeface="Arial" charset="0"/>
              </a:rPr>
              <a:t>kontaktschwach </a:t>
            </a:r>
            <a:r>
              <a:rPr lang="de-DE" sz="2400" dirty="0">
                <a:cs typeface="Arial" charset="0"/>
              </a:rPr>
              <a:t>sind ein Problem haben </a:t>
            </a:r>
            <a:r>
              <a:rPr lang="de-DE" sz="2400" dirty="0"/>
              <a:t>UND SUCHEN halt wirklich die </a:t>
            </a:r>
            <a:r>
              <a:rPr lang="de-DE" sz="2400" dirty="0" smtClean="0"/>
              <a:t>Liebe </a:t>
            </a:r>
            <a:r>
              <a:rPr lang="de-DE" sz="2400" dirty="0"/>
              <a:t>ne meine sie sie könnten sie bezahlen im Club und finden se ne aber des ist halt FALSCH des ist mit Sicherheit falsch [...] UND halt teilweise oft auch nur äh psychologische Entspannung VIELE gehen auch auf die Zimmer und und poppen gar </a:t>
            </a:r>
            <a:r>
              <a:rPr lang="de-DE" sz="2400" dirty="0" err="1"/>
              <a:t>net</a:t>
            </a:r>
            <a:r>
              <a:rPr lang="de-DE" sz="2400" dirty="0"/>
              <a:t> ne also wird nur nur palavert ne das gibt’s auch“ (</a:t>
            </a:r>
            <a:r>
              <a:rPr lang="de-DE" sz="2400" dirty="0" err="1"/>
              <a:t>Gerheim</a:t>
            </a:r>
            <a:r>
              <a:rPr lang="de-DE" sz="2400" dirty="0"/>
              <a:t> </a:t>
            </a:r>
            <a:r>
              <a:rPr lang="de-DE" sz="2400" dirty="0" smtClean="0"/>
              <a:t>2012, S. 183)</a:t>
            </a:r>
            <a:r>
              <a:rPr lang="de-DE" sz="2400" dirty="0"/>
              <a:t>.</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Grp="1" noChangeArrowheads="1"/>
          </p:cNvSpPr>
          <p:nvPr>
            <p:ph type="title"/>
          </p:nvPr>
        </p:nvSpPr>
        <p:spPr>
          <a:solidFill>
            <a:srgbClr val="1FE1FF"/>
          </a:solidFill>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t>Generelle Motivmuster</a:t>
            </a:r>
          </a:p>
        </p:txBody>
      </p:sp>
      <p:sp>
        <p:nvSpPr>
          <p:cNvPr id="32770" name="Rectangle 2"/>
          <p:cNvSpPr>
            <a:spLocks noGrp="1" noChangeArrowheads="1"/>
          </p:cNvSpPr>
          <p:nvPr>
            <p:ph idx="1"/>
          </p:nvPr>
        </p:nvSpPr>
        <p:spPr>
          <a:ln/>
        </p:spPr>
        <p:txBody>
          <a:bodyPr anchor="t"/>
          <a:lstStyle/>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000" b="1" dirty="0"/>
              <a:t>Soziale Motiv-Dimension (Destruktivität)</a:t>
            </a:r>
          </a:p>
          <a:p>
            <a:pPr indent="-341313">
              <a:lnSpc>
                <a:spcPts val="2840"/>
              </a:lnSpc>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200" b="1" dirty="0" smtClean="0">
                <a:cs typeface="Arial" charset="0"/>
              </a:rPr>
              <a:t>Herr </a:t>
            </a:r>
            <a:r>
              <a:rPr lang="de-DE" sz="2200" b="1" dirty="0">
                <a:cs typeface="Arial" charset="0"/>
              </a:rPr>
              <a:t>Herz:</a:t>
            </a:r>
            <a:r>
              <a:rPr lang="de-DE" sz="2200" dirty="0">
                <a:cs typeface="Arial" charset="0"/>
              </a:rPr>
              <a:t> „Ja also ich </a:t>
            </a:r>
            <a:r>
              <a:rPr lang="de-DE" sz="2200" dirty="0" err="1">
                <a:cs typeface="Arial" charset="0"/>
              </a:rPr>
              <a:t>begeb</a:t>
            </a:r>
            <a:r>
              <a:rPr lang="de-DE" sz="2200" dirty="0">
                <a:cs typeface="Arial" charset="0"/>
              </a:rPr>
              <a:t> mich irgendwie außerhalb der Gesellschaft und ähm (2) JA und ich muss auch DOCH sagen vielleicht ist es sogar so dass ich SAGE »mit DIESEN FRAUEN </a:t>
            </a:r>
            <a:r>
              <a:rPr lang="de-DE" sz="2200" dirty="0"/>
              <a:t>kann man vielleicht NOCH MEHR MACHEN was man möchte« also eine eine ja eine Laufhaushure ist immer noch vielleicht mehr selbstbestimmt also »wenn ich dich nicht als Freier nehme dann nehme ich den nächsten als Freier« (1) und </a:t>
            </a:r>
            <a:r>
              <a:rPr lang="de-DE" sz="2200" dirty="0" err="1"/>
              <a:t>ähh</a:t>
            </a:r>
            <a:r>
              <a:rPr lang="de-DE" sz="2200" dirty="0"/>
              <a:t> bei einer (1) bei einem </a:t>
            </a:r>
            <a:r>
              <a:rPr lang="de-DE" sz="2200" dirty="0" err="1"/>
              <a:t>Straßenjunky</a:t>
            </a:r>
            <a:r>
              <a:rPr lang="de-DE" sz="2200" dirty="0"/>
              <a:t> ist es wirklich so die hat keine Wahl die muss dich jetzt nehmen und äh das macht vielleicht auch noch mehr an dass das einfach (3) LETZTLICH die DE-GRADIERUNG zum reinen FICKMATERIAL möchte ich mal diesen Begriff so sagen ist beim Straßenstrich am meisten noch gegeben“ (</a:t>
            </a:r>
            <a:r>
              <a:rPr lang="de-DE" sz="2200" dirty="0" err="1" smtClean="0"/>
              <a:t>Gerheim</a:t>
            </a:r>
            <a:r>
              <a:rPr lang="de-DE" sz="2200" dirty="0" smtClean="0"/>
              <a:t> 2012, S. 183)</a:t>
            </a:r>
            <a:r>
              <a:rPr lang="de-DE" sz="2200" dirty="0"/>
              <a:t>.</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Grp="1" noChangeArrowheads="1"/>
          </p:cNvSpPr>
          <p:nvPr>
            <p:ph type="title"/>
          </p:nvPr>
        </p:nvSpPr>
        <p:spPr>
          <a:solidFill>
            <a:srgbClr val="1FE1FF"/>
          </a:solidFill>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t>Generelle Motivmuster</a:t>
            </a:r>
          </a:p>
        </p:txBody>
      </p:sp>
      <p:sp>
        <p:nvSpPr>
          <p:cNvPr id="33794" name="Rectangle 2"/>
          <p:cNvSpPr>
            <a:spLocks noGrp="1" noChangeArrowheads="1"/>
          </p:cNvSpPr>
          <p:nvPr>
            <p:ph idx="1"/>
          </p:nvPr>
        </p:nvSpPr>
        <p:spPr>
          <a:xfrm>
            <a:off x="503808" y="1763613"/>
            <a:ext cx="9067800" cy="4986338"/>
          </a:xfrm>
          <a:ln/>
        </p:spPr>
        <p:txBody>
          <a:bodyPr anchor="t">
            <a:noAutofit/>
          </a:bodyPr>
          <a:lstStyle/>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000" b="1" dirty="0"/>
              <a:t>Psychische Motiv-</a:t>
            </a:r>
            <a:r>
              <a:rPr lang="de-DE" sz="3000" b="1" dirty="0" smtClean="0"/>
              <a:t>Dimension</a:t>
            </a:r>
            <a:endParaRPr lang="de-DE" sz="3000" b="1" dirty="0">
              <a:cs typeface="Arial" charset="0"/>
            </a:endParaRP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1800" b="1" dirty="0" smtClean="0">
                <a:cs typeface="Arial" charset="0"/>
              </a:rPr>
              <a:t>Herr </a:t>
            </a:r>
            <a:r>
              <a:rPr lang="de-DE" sz="1800" b="1" dirty="0">
                <a:cs typeface="Arial" charset="0"/>
              </a:rPr>
              <a:t>Fische</a:t>
            </a:r>
            <a:r>
              <a:rPr lang="de-DE" sz="1800" dirty="0">
                <a:cs typeface="Arial" charset="0"/>
              </a:rPr>
              <a:t>r: „Ne äh äh Affäre </a:t>
            </a:r>
            <a:r>
              <a:rPr lang="de-DE" sz="1800" dirty="0" err="1">
                <a:cs typeface="Arial" charset="0"/>
              </a:rPr>
              <a:t>ha_hatte</a:t>
            </a:r>
            <a:r>
              <a:rPr lang="de-DE" sz="1800" dirty="0">
                <a:cs typeface="Arial" charset="0"/>
              </a:rPr>
              <a:t> da WAR was zu Ende gegangen und ich war irgendwie ziemlich, war irgendwie furchtbar schlecht drauf und dann äh da GAB ES DAMALS </a:t>
            </a:r>
            <a:r>
              <a:rPr lang="de-DE" sz="1800" dirty="0" err="1">
                <a:cs typeface="Arial" charset="0"/>
              </a:rPr>
              <a:t>so’n</a:t>
            </a:r>
            <a:r>
              <a:rPr lang="de-DE" sz="1800" dirty="0">
                <a:cs typeface="Arial" charset="0"/>
              </a:rPr>
              <a:t> Laden </a:t>
            </a:r>
            <a:r>
              <a:rPr lang="de-DE" sz="1800" dirty="0"/>
              <a:t>am X-Ort in Y-Stadt [...] das war das erste Mal (2) war </a:t>
            </a:r>
            <a:r>
              <a:rPr lang="de-DE" sz="1800" dirty="0" err="1"/>
              <a:t>irgendwie_das</a:t>
            </a:r>
            <a:r>
              <a:rPr lang="de-DE" sz="1800" dirty="0"/>
              <a:t> war furchtbar also das war </a:t>
            </a:r>
            <a:r>
              <a:rPr lang="de-DE" sz="1800" dirty="0" err="1"/>
              <a:t>irgendwie_nein</a:t>
            </a:r>
            <a:r>
              <a:rPr lang="de-DE" sz="1800" dirty="0"/>
              <a:t> das war wirklich furchtbar [...] ich hab auch nichts zustande gebracht ja ähm ja (lacht) äh ja </a:t>
            </a:r>
            <a:r>
              <a:rPr lang="de-DE" sz="1800" dirty="0" err="1"/>
              <a:t>und_und</a:t>
            </a:r>
            <a:r>
              <a:rPr lang="de-DE" sz="1800" dirty="0"/>
              <a:t> da war dann hinterher wirklich </a:t>
            </a:r>
            <a:r>
              <a:rPr lang="de-DE" sz="1800" dirty="0" err="1"/>
              <a:t>der_dieser_dieser</a:t>
            </a:r>
            <a:r>
              <a:rPr lang="de-DE" sz="1800" dirty="0"/>
              <a:t> </a:t>
            </a:r>
            <a:r>
              <a:rPr lang="de-DE" sz="1800" dirty="0" err="1"/>
              <a:t>so_so’n</a:t>
            </a:r>
            <a:r>
              <a:rPr lang="de-DE" sz="1800" dirty="0"/>
              <a:t> Selbstekel einfach äh sehr stark ausgeprägt ja ja </a:t>
            </a:r>
          </a:p>
          <a:p>
            <a:pPr indent="-341313">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1800" dirty="0">
                <a:cs typeface="Arial" charset="0"/>
              </a:rPr>
              <a:t>I: das überhaupt gemacht zu haben?</a:t>
            </a:r>
          </a:p>
          <a:p>
            <a:pPr indent="-341313">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1800" b="1" dirty="0">
                <a:cs typeface="Arial" charset="0"/>
              </a:rPr>
              <a:t>Herr Fische</a:t>
            </a:r>
            <a:r>
              <a:rPr lang="de-DE" sz="1800" dirty="0">
                <a:cs typeface="Arial" charset="0"/>
              </a:rPr>
              <a:t>r: ja ja</a:t>
            </a:r>
          </a:p>
          <a:p>
            <a:pPr indent="-341313">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1800" dirty="0">
                <a:cs typeface="Arial" charset="0"/>
              </a:rPr>
              <a:t>I: so was VERBOTENES BÖSES AUCH ?</a:t>
            </a:r>
          </a:p>
          <a:p>
            <a:pPr indent="-341313">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1800" b="1" dirty="0">
                <a:cs typeface="Arial" charset="0"/>
              </a:rPr>
              <a:t>Herr Fischer</a:t>
            </a:r>
            <a:r>
              <a:rPr lang="de-DE" sz="1800" dirty="0">
                <a:cs typeface="Arial" charset="0"/>
              </a:rPr>
              <a:t>: JA JA JA na eben auch äh auch so damals </a:t>
            </a:r>
            <a:r>
              <a:rPr lang="de-DE" sz="1800" dirty="0" err="1">
                <a:cs typeface="Arial" charset="0"/>
              </a:rPr>
              <a:t>so’n</a:t>
            </a:r>
            <a:r>
              <a:rPr lang="de-DE" sz="1800" dirty="0">
                <a:cs typeface="Arial" charset="0"/>
              </a:rPr>
              <a:t> bisschen damals auch wenn ich mich so recht entsinne was ja übrigens auch schon irgendwie 15_weit über 15 Jahre her ähm </a:t>
            </a:r>
            <a:r>
              <a:rPr lang="de-DE" sz="1800" dirty="0"/>
              <a:t>(.) wie soll ich sagen schon so auch irgendwie meine äh meine meine GEFÜHLE für diese Frau </a:t>
            </a:r>
            <a:r>
              <a:rPr lang="de-DE" sz="1800" dirty="0" err="1"/>
              <a:t>unter_w_unter</a:t>
            </a:r>
            <a:r>
              <a:rPr lang="de-DE" sz="1800" dirty="0"/>
              <a:t> deren sozusagen äh Abwesenheit in meinem Leben ich sehr litt äh irgendwie BEFLECKT zu haben dadurch also das war auch damals ähm also das </a:t>
            </a:r>
            <a:r>
              <a:rPr lang="de-DE" sz="1800" dirty="0" err="1"/>
              <a:t>war_daran</a:t>
            </a:r>
            <a:r>
              <a:rPr lang="de-DE" sz="1800" dirty="0"/>
              <a:t> er­ </a:t>
            </a:r>
            <a:r>
              <a:rPr lang="de-DE" sz="1800" dirty="0" err="1"/>
              <a:t>inner</a:t>
            </a:r>
            <a:r>
              <a:rPr lang="de-DE" sz="1800" dirty="0"/>
              <a:t>’ ich mich noch dass das damals auch ziemlich (2) heftig war“ (</a:t>
            </a:r>
            <a:r>
              <a:rPr lang="de-DE" sz="1800" dirty="0" err="1"/>
              <a:t>Gerheim</a:t>
            </a:r>
            <a:r>
              <a:rPr lang="de-DE" sz="1800" dirty="0"/>
              <a:t> </a:t>
            </a:r>
            <a:r>
              <a:rPr lang="de-DE" sz="1800" dirty="0" smtClean="0"/>
              <a:t>2012, S. 184f.)</a:t>
            </a:r>
            <a:r>
              <a:rPr lang="de-DE" sz="1800" dirty="0"/>
              <a:t>. </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rgbClr val="3366FF"/>
          </a:solidFill>
          <a:effectLst>
            <a:glow>
              <a:srgbClr val="FF6600">
                <a:alpha val="0"/>
              </a:srgbClr>
            </a:glow>
          </a:effectLst>
        </p:spPr>
        <p:txBody>
          <a:bodyPr/>
          <a:lstStyle/>
          <a:p>
            <a:r>
              <a:rPr lang="de-DE" dirty="0" smtClean="0"/>
              <a:t>Fragestellung und Methode</a:t>
            </a:r>
            <a:endParaRPr lang="de-DE" dirty="0"/>
          </a:p>
        </p:txBody>
      </p:sp>
      <p:sp>
        <p:nvSpPr>
          <p:cNvPr id="3" name="Inhaltsplatzhalter 2"/>
          <p:cNvSpPr>
            <a:spLocks noGrp="1"/>
          </p:cNvSpPr>
          <p:nvPr>
            <p:ph idx="1"/>
          </p:nvPr>
        </p:nvSpPr>
        <p:spPr/>
        <p:txBody>
          <a:bodyPr anchor="t">
            <a:normAutofit/>
          </a:bodyPr>
          <a:lstStyle/>
          <a:p>
            <a:pPr>
              <a:lnSpc>
                <a:spcPct val="120000"/>
              </a:lnSpc>
            </a:pPr>
            <a:r>
              <a:rPr lang="de-DE" dirty="0" smtClean="0"/>
              <a:t>1. Untersuchungsgegenstand:</a:t>
            </a:r>
          </a:p>
          <a:p>
            <a:pPr>
              <a:lnSpc>
                <a:spcPct val="120000"/>
              </a:lnSpc>
            </a:pPr>
            <a:r>
              <a:rPr lang="de-DE" dirty="0" smtClean="0"/>
              <a:t>	</a:t>
            </a:r>
            <a:r>
              <a:rPr lang="de-DE" sz="2800" dirty="0" smtClean="0"/>
              <a:t>Heterosexuelle, männliche Nachfrage nach käuflicher Sexualität</a:t>
            </a:r>
          </a:p>
          <a:p>
            <a:pPr>
              <a:lnSpc>
                <a:spcPct val="120000"/>
              </a:lnSpc>
            </a:pPr>
            <a:r>
              <a:rPr lang="de-DE" dirty="0" smtClean="0"/>
              <a:t>2. Zentrale Fragestellung:</a:t>
            </a:r>
          </a:p>
          <a:p>
            <a:pPr marL="400050" lvl="1" indent="0">
              <a:lnSpc>
                <a:spcPct val="120000"/>
              </a:lnSpc>
            </a:pPr>
            <a:r>
              <a:rPr lang="de-DE" dirty="0" smtClean="0"/>
              <a:t>Bestimmung von Feldstrukturen des Prostitutionsfelds	</a:t>
            </a:r>
            <a:endParaRPr lang="de-DE" dirty="0"/>
          </a:p>
          <a:p>
            <a:pPr marL="400050" lvl="1" indent="0">
              <a:lnSpc>
                <a:spcPct val="120000"/>
              </a:lnSpc>
            </a:pPr>
            <a:r>
              <a:rPr lang="de-DE" dirty="0" smtClean="0"/>
              <a:t>Bestimmung von Motiven und sozialer Praxis heterosexueller Prostitutionskunden </a:t>
            </a:r>
          </a:p>
          <a:p>
            <a:pPr marL="400050" lvl="1" indent="0">
              <a:lnSpc>
                <a:spcPct val="120000"/>
              </a:lnSpc>
            </a:pPr>
            <a:endParaRPr lang="de-DE" dirty="0" smtClean="0"/>
          </a:p>
          <a:p>
            <a:pPr marL="400050" lvl="1" indent="0">
              <a:lnSpc>
                <a:spcPct val="120000"/>
              </a:lnSpc>
            </a:pPr>
            <a:endParaRPr lang="de-DE" dirty="0" smtClean="0"/>
          </a:p>
        </p:txBody>
      </p:sp>
    </p:spTree>
    <p:extLst>
      <p:ext uri="{BB962C8B-B14F-4D97-AF65-F5344CB8AC3E}">
        <p14:creationId xmlns:p14="http://schemas.microsoft.com/office/powerpoint/2010/main" val="37273402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7" name="Rectangle 1"/>
          <p:cNvSpPr>
            <a:spLocks noGrp="1" noChangeArrowheads="1"/>
          </p:cNvSpPr>
          <p:nvPr>
            <p:ph type="title"/>
          </p:nvPr>
        </p:nvSpPr>
        <p:spPr>
          <a:solidFill>
            <a:srgbClr val="1FE1FF"/>
          </a:solidFill>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t>Generelle Motivmuster</a:t>
            </a:r>
          </a:p>
        </p:txBody>
      </p:sp>
      <p:sp>
        <p:nvSpPr>
          <p:cNvPr id="34818" name="Rectangle 2"/>
          <p:cNvSpPr>
            <a:spLocks noGrp="1" noChangeArrowheads="1"/>
          </p:cNvSpPr>
          <p:nvPr>
            <p:ph idx="1"/>
          </p:nvPr>
        </p:nvSpPr>
        <p:spPr>
          <a:ln/>
        </p:spPr>
        <p:txBody>
          <a:bodyPr tIns="14040" anchor="t"/>
          <a:lstStyle/>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000" b="1" dirty="0"/>
              <a:t>Subkulturelle</a:t>
            </a:r>
            <a:r>
              <a:rPr lang="de-DE" b="1" dirty="0"/>
              <a:t> Motiv-Dimension </a:t>
            </a:r>
          </a:p>
          <a:p>
            <a:pPr indent="-341313">
              <a:lnSpc>
                <a:spcPts val="2840"/>
              </a:lnSpc>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200" b="1" dirty="0" smtClean="0"/>
              <a:t>Herr </a:t>
            </a:r>
            <a:r>
              <a:rPr lang="de-DE" sz="2200" b="1" dirty="0"/>
              <a:t>Herz</a:t>
            </a:r>
            <a:r>
              <a:rPr lang="de-DE" sz="2200" dirty="0"/>
              <a:t>: „Am Anfang ist es sicherlich der Reiz des UNMORALISCHEN in Anführungszeichen unmoralisch vielleicht [...] und DANN ähm es ist auch muss ich auch ganz ehrlich sagen ne Art SUCHTVERHALTEN irgendwann was eintritt es sind so die GERÄUSCHE die TÖNE die man so hört das ganze AMBIENTE oder Milieu wie man es nennen will das was man so als Freier dann BRAUCHT das ist ähnlich wie der Spielsüchtige der in den ins Casino geht und hört das ganze </a:t>
            </a:r>
            <a:r>
              <a:rPr lang="de-DE" sz="2200" dirty="0" err="1"/>
              <a:t>Geklimpere</a:t>
            </a:r>
            <a:r>
              <a:rPr lang="de-DE" sz="2200" dirty="0"/>
              <a:t> der einarmigen Banditen oder was (...) und die ganzen Töne überhaupt das Rotlichtviertel das das zieht irgendwie magisch an auf ne gewisse Art und Weise man fühlt sich so als OUTCAST in der GESELLSCHAFT und JAA man fühlt sich als irgendwie sogar als noch was Besonderes in seiner (.) überheblichen Art oder so wenn man manchmal so unterwegs ist ja“ (</a:t>
            </a:r>
            <a:r>
              <a:rPr lang="de-DE" sz="2200" dirty="0" err="1"/>
              <a:t>Gerheim</a:t>
            </a:r>
            <a:r>
              <a:rPr lang="de-DE" sz="2200" dirty="0"/>
              <a:t> </a:t>
            </a:r>
            <a:r>
              <a:rPr lang="de-DE" sz="2200" dirty="0" smtClean="0"/>
              <a:t>2012, S. 185)</a:t>
            </a:r>
            <a:r>
              <a:rPr lang="de-DE" sz="2200" dirty="0"/>
              <a:t>.</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sz="2400"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1" name="Rectangle 1"/>
          <p:cNvSpPr>
            <a:spLocks noGrp="1" noChangeArrowheads="1"/>
          </p:cNvSpPr>
          <p:nvPr>
            <p:ph type="title"/>
          </p:nvPr>
        </p:nvSpPr>
        <p:spPr>
          <a:solidFill>
            <a:srgbClr val="1FE1FF"/>
          </a:solidFill>
          <a:ln/>
        </p:spPr>
        <p:txBody>
          <a:bodyPr tIns="2808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t>Einstiegsvoraussetzungen</a:t>
            </a:r>
          </a:p>
        </p:txBody>
      </p:sp>
      <p:sp>
        <p:nvSpPr>
          <p:cNvPr id="35842" name="Rectangle 2"/>
          <p:cNvSpPr>
            <a:spLocks noGrp="1" noChangeArrowheads="1"/>
          </p:cNvSpPr>
          <p:nvPr>
            <p:ph idx="1"/>
          </p:nvPr>
        </p:nvSpPr>
        <p:spPr>
          <a:ln/>
        </p:spPr>
        <p:txBody>
          <a:bodyPr anchor="ctr"/>
          <a:lstStyle/>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Zeit</a:t>
            </a:r>
          </a:p>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Geld</a:t>
            </a:r>
          </a:p>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Informationsmanagement</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5" name="Rectangle 1"/>
          <p:cNvSpPr>
            <a:spLocks noGrp="1" noChangeArrowheads="1"/>
          </p:cNvSpPr>
          <p:nvPr>
            <p:ph type="title"/>
          </p:nvPr>
        </p:nvSpPr>
        <p:spPr>
          <a:solidFill>
            <a:srgbClr val="1FE1FF"/>
          </a:solidFill>
          <a:ln/>
        </p:spPr>
        <p:txBody>
          <a:bodyPr tIns="2808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t>Einstiegsmotive</a:t>
            </a:r>
          </a:p>
        </p:txBody>
      </p:sp>
      <p:sp>
        <p:nvSpPr>
          <p:cNvPr id="36866" name="Rectangle 2"/>
          <p:cNvSpPr>
            <a:spLocks noGrp="1" noChangeArrowheads="1"/>
          </p:cNvSpPr>
          <p:nvPr>
            <p:ph idx="1"/>
          </p:nvPr>
        </p:nvSpPr>
        <p:spPr>
          <a:ln/>
        </p:spPr>
        <p:txBody>
          <a:bodyPr anchor="ctr"/>
          <a:lstStyle/>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Zufall</a:t>
            </a:r>
          </a:p>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Neugierde</a:t>
            </a:r>
          </a:p>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Strategische </a:t>
            </a:r>
            <a:r>
              <a:rPr lang="de-DE" sz="3000" dirty="0" err="1"/>
              <a:t>Sexsuche</a:t>
            </a:r>
            <a:r>
              <a:rPr lang="de-DE" sz="3000" dirty="0"/>
              <a:t> aufgrund einer sexualbiografischen Krise</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89" name="Rectangle 1"/>
          <p:cNvSpPr>
            <a:spLocks noGrp="1" noChangeArrowheads="1"/>
          </p:cNvSpPr>
          <p:nvPr>
            <p:ph type="title"/>
          </p:nvPr>
        </p:nvSpPr>
        <p:spPr>
          <a:solidFill>
            <a:srgbClr val="1FE1FF"/>
          </a:solidFill>
          <a:ln/>
        </p:spPr>
        <p:txBody>
          <a:bodyPr tIns="2808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t>Dauerhafte</a:t>
            </a:r>
            <a:r>
              <a:rPr lang="de-DE" sz="3200" dirty="0"/>
              <a:t> </a:t>
            </a:r>
            <a:r>
              <a:rPr lang="de-DE" sz="4000" dirty="0"/>
              <a:t>Motivmuster</a:t>
            </a:r>
          </a:p>
        </p:txBody>
      </p:sp>
      <p:sp>
        <p:nvSpPr>
          <p:cNvPr id="37890" name="Rectangle 2"/>
          <p:cNvSpPr>
            <a:spLocks noGrp="1" noChangeArrowheads="1"/>
          </p:cNvSpPr>
          <p:nvPr>
            <p:ph idx="1"/>
          </p:nvPr>
        </p:nvSpPr>
        <p:spPr>
          <a:ln/>
        </p:spPr>
        <p:txBody>
          <a:bodyPr anchor="ctr">
            <a:normAutofit/>
          </a:bodyPr>
          <a:lstStyle/>
          <a:p>
            <a:pPr marL="430213" indent="-323850">
              <a:buSzPct val="45000"/>
              <a:buFont typeface="Wingdings" charset="0"/>
              <a:buNone/>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b="1" dirty="0" smtClean="0"/>
              <a:t>Brücken </a:t>
            </a:r>
            <a:r>
              <a:rPr lang="de-DE" sz="3000" b="1" dirty="0"/>
              <a:t>zum Feld</a:t>
            </a:r>
          </a:p>
          <a:p>
            <a:pPr marL="563563" indent="-457200">
              <a:buClrTx/>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smtClean="0"/>
              <a:t>keine </a:t>
            </a:r>
            <a:r>
              <a:rPr lang="de-DE" sz="3000" dirty="0"/>
              <a:t>Zurückweisung, garantiert, allzeit möglich (Schlaraffenland)</a:t>
            </a:r>
          </a:p>
          <a:p>
            <a:pPr marL="563563" indent="-457200">
              <a:buClrTx/>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smtClean="0"/>
              <a:t>kein </a:t>
            </a:r>
            <a:r>
              <a:rPr lang="de-DE" sz="3000" dirty="0"/>
              <a:t>Werben</a:t>
            </a:r>
          </a:p>
          <a:p>
            <a:pPr marL="563563" indent="-457200">
              <a:buClrTx/>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smtClean="0"/>
              <a:t>Sex </a:t>
            </a:r>
            <a:r>
              <a:rPr lang="de-DE" sz="3000" dirty="0"/>
              <a:t>mit privat 'unerreichbaren' Frauen/</a:t>
            </a:r>
            <a:r>
              <a:rPr lang="de-DE" sz="3000" dirty="0" smtClean="0"/>
              <a:t>Männern</a:t>
            </a:r>
            <a:endParaRPr lang="de-DE" sz="3000" dirty="0"/>
          </a:p>
          <a:p>
            <a:pPr marL="563563" indent="-457200">
              <a:buClrTx/>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smtClean="0"/>
              <a:t>Sogeffekte </a:t>
            </a:r>
            <a:r>
              <a:rPr lang="de-DE" dirty="0"/>
              <a:t>(</a:t>
            </a:r>
            <a:r>
              <a:rPr lang="de-DE" sz="2600" dirty="0"/>
              <a:t>Ich-Zentrierung, Befreiung von Verantwortung, begrenzt, 'reiner' bzw. pornografischer Sex, Omnipotenz-Gefühl, keine Vorlaufzeit, </a:t>
            </a:r>
            <a:r>
              <a:rPr lang="de-DE" sz="2600" dirty="0" err="1" smtClean="0"/>
              <a:t>passiv</a:t>
            </a:r>
            <a:r>
              <a:rPr lang="de-DE" sz="2600" dirty="0" err="1" smtClean="0"/>
              <a:t>,anderssein</a:t>
            </a:r>
            <a:r>
              <a:rPr lang="de-DE" sz="2600" dirty="0" smtClean="0"/>
              <a:t> </a:t>
            </a:r>
            <a:r>
              <a:rPr lang="de-DE" sz="2600" dirty="0"/>
              <a:t>dürfen, privat unerfüllbare Praktiken, etc.</a:t>
            </a:r>
            <a:r>
              <a:rPr lang="de-DE" dirty="0"/>
              <a:t>)</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3" name="Rectangle 1"/>
          <p:cNvSpPr>
            <a:spLocks noGrp="1" noChangeArrowheads="1"/>
          </p:cNvSpPr>
          <p:nvPr>
            <p:ph type="title"/>
          </p:nvPr>
        </p:nvSpPr>
        <p:spPr>
          <a:solidFill>
            <a:srgbClr val="FEFF46"/>
          </a:solidFill>
          <a:ln/>
        </p:spPr>
        <p:txBody>
          <a:bodyPr tIns="2808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smtClean="0"/>
              <a:t>Ambivalenzen der Nachfragepraxis</a:t>
            </a:r>
            <a:endParaRPr lang="de-DE" dirty="0"/>
          </a:p>
        </p:txBody>
      </p:sp>
      <p:sp>
        <p:nvSpPr>
          <p:cNvPr id="38914" name="Rectangle 2"/>
          <p:cNvSpPr>
            <a:spLocks noGrp="1" noChangeArrowheads="1"/>
          </p:cNvSpPr>
          <p:nvPr>
            <p:ph idx="1"/>
          </p:nvPr>
        </p:nvSpPr>
        <p:spPr>
          <a:ln/>
        </p:spPr>
        <p:txBody>
          <a:bodyPr>
            <a:normAutofit fontScale="92500" lnSpcReduction="10000"/>
          </a:bodyPr>
          <a:lstStyle/>
          <a:p>
            <a:pPr marL="430213" indent="-323850">
              <a:buSzPct val="45000"/>
              <a:buFont typeface="Wingdings" charset="0"/>
              <a:buNone/>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b="1" dirty="0" smtClean="0"/>
              <a:t>Zugangshürden </a:t>
            </a:r>
            <a:r>
              <a:rPr lang="de-DE" b="1" dirty="0"/>
              <a:t>zum Feld</a:t>
            </a:r>
          </a:p>
          <a:p>
            <a:pPr marL="563563" indent="-457200">
              <a:buClrTx/>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dirty="0" smtClean="0"/>
              <a:t>feministische </a:t>
            </a:r>
            <a:r>
              <a:rPr lang="de-DE" dirty="0"/>
              <a:t>Kritik (Gewalt-Diskurs)</a:t>
            </a:r>
          </a:p>
          <a:p>
            <a:pPr marL="563563" indent="-457200">
              <a:buClrTx/>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dirty="0" err="1" smtClean="0"/>
              <a:t>Monogamiegebot</a:t>
            </a:r>
            <a:endParaRPr lang="de-DE" dirty="0"/>
          </a:p>
          <a:p>
            <a:pPr marL="563563" indent="-457200">
              <a:buClrTx/>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dirty="0" smtClean="0"/>
              <a:t>innermännliche </a:t>
            </a:r>
            <a:r>
              <a:rPr lang="de-DE" dirty="0"/>
              <a:t>Konkurrenz und 	 	 Distinktionskämpfe (schlechtes Image)</a:t>
            </a:r>
          </a:p>
          <a:p>
            <a:pPr marL="563563" indent="-457200">
              <a:buClrTx/>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dirty="0" smtClean="0"/>
              <a:t>Tabuisierung </a:t>
            </a:r>
            <a:r>
              <a:rPr lang="de-DE" dirty="0"/>
              <a:t>und Kommunikationsverbote</a:t>
            </a:r>
          </a:p>
          <a:p>
            <a:pPr marL="563563" indent="-457200">
              <a:buClrTx/>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dirty="0" smtClean="0"/>
              <a:t>Entfremdungs</a:t>
            </a:r>
            <a:r>
              <a:rPr lang="de-DE" dirty="0"/>
              <a:t>-</a:t>
            </a:r>
            <a:r>
              <a:rPr lang="de-DE" dirty="0" smtClean="0"/>
              <a:t>Diskurs</a:t>
            </a:r>
          </a:p>
          <a:p>
            <a:pPr marL="106363" indent="0">
              <a:buSzPct val="45000"/>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endParaRPr lang="de-DE" sz="2800" b="1" dirty="0"/>
          </a:p>
          <a:p>
            <a:pPr marL="106363" indent="0">
              <a:buSzPct val="45000"/>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2800" b="1" dirty="0" smtClean="0"/>
              <a:t>Alle </a:t>
            </a:r>
            <a:r>
              <a:rPr lang="de-DE" sz="2800" b="1" dirty="0"/>
              <a:t>genannten Faktoren verweisen aufeinander und bedingen sich!</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7" name="Rectangle 1"/>
          <p:cNvSpPr>
            <a:spLocks noGrp="1" noChangeArrowheads="1"/>
          </p:cNvSpPr>
          <p:nvPr>
            <p:ph type="title"/>
          </p:nvPr>
        </p:nvSpPr>
        <p:spPr>
          <a:solidFill>
            <a:srgbClr val="FEFF46"/>
          </a:solidFill>
          <a:ln/>
        </p:spPr>
        <p:txBody>
          <a:bodyPr tIns="2808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smtClean="0"/>
              <a:t>Ambivalenzen der Nachfragepraxis</a:t>
            </a:r>
            <a:endParaRPr lang="de-DE" dirty="0"/>
          </a:p>
        </p:txBody>
      </p:sp>
      <p:sp>
        <p:nvSpPr>
          <p:cNvPr id="39938" name="Rectangle 2"/>
          <p:cNvSpPr>
            <a:spLocks noGrp="1" noChangeArrowheads="1"/>
          </p:cNvSpPr>
          <p:nvPr>
            <p:ph idx="1"/>
          </p:nvPr>
        </p:nvSpPr>
        <p:spPr>
          <a:ln/>
        </p:spPr>
        <p:txBody>
          <a:bodyPr/>
          <a:lstStyle/>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Sogeffekte können Entgrenzungsdynamiken auslösen</a:t>
            </a:r>
          </a:p>
          <a:p>
            <a:pPr marL="563563" indent="-457200">
              <a:buClrTx/>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smtClean="0"/>
              <a:t>Langeweile </a:t>
            </a:r>
            <a:r>
              <a:rPr lang="de-DE" sz="3000" dirty="0"/>
              <a:t>durch Ausschöpfung =&gt; 'Dosissteigerung' für Kick, Rausch</a:t>
            </a:r>
          </a:p>
          <a:p>
            <a:pPr marL="563563" indent="-457200">
              <a:buClrTx/>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smtClean="0"/>
              <a:t>sinkende </a:t>
            </a:r>
            <a:r>
              <a:rPr lang="de-DE" sz="3000" dirty="0"/>
              <a:t>Akzeptanz von Grenzen in privaten Settings</a:t>
            </a:r>
          </a:p>
          <a:p>
            <a:pPr marL="563563" indent="-457200">
              <a:buClrTx/>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smtClean="0"/>
              <a:t>Verstärkte </a:t>
            </a:r>
            <a:r>
              <a:rPr lang="de-DE" sz="3000" dirty="0"/>
              <a:t>AO-Phantasien als ultimativer Kick (s. AO Internet-Freier-Foren und verstärkte AO-Angebote)</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1" name="Rectangle 1"/>
          <p:cNvSpPr>
            <a:spLocks noGrp="1" noChangeArrowheads="1"/>
          </p:cNvSpPr>
          <p:nvPr>
            <p:ph type="title"/>
          </p:nvPr>
        </p:nvSpPr>
        <p:spPr>
          <a:solidFill>
            <a:srgbClr val="FEFF46"/>
          </a:solidFill>
          <a:ln/>
        </p:spPr>
        <p:txBody>
          <a:bodyPr tIns="2808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smtClean="0"/>
              <a:t>Ambivalenzen der Nachfragepraxis</a:t>
            </a:r>
            <a:endParaRPr lang="de-DE" dirty="0"/>
          </a:p>
        </p:txBody>
      </p:sp>
      <p:sp>
        <p:nvSpPr>
          <p:cNvPr id="40962" name="Rectangle 2"/>
          <p:cNvSpPr>
            <a:spLocks noGrp="1" noChangeArrowheads="1"/>
          </p:cNvSpPr>
          <p:nvPr>
            <p:ph idx="1"/>
          </p:nvPr>
        </p:nvSpPr>
        <p:spPr>
          <a:ln/>
        </p:spPr>
        <p:txBody>
          <a:bodyPr tIns="15840"/>
          <a:lstStyle/>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000" b="1" dirty="0">
                <a:cs typeface="Times New Roman" charset="0"/>
              </a:rPr>
              <a:t>Freier-Interview</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1800" b="1" dirty="0">
                <a:cs typeface="Times New Roman" charset="0"/>
              </a:rPr>
              <a:t>Her Herz</a:t>
            </a:r>
            <a:r>
              <a:rPr lang="de-DE" sz="1800" dirty="0">
                <a:cs typeface="Times New Roman" charset="0"/>
              </a:rPr>
              <a:t>: man könnte es vielleicht als Abstumpfungsprozess bezeichnen sicherlich stumpft man eigentlich auch mit der Zeit ab man wird EIGENTLICH (.) ganz widerlich (lacht) irgendwie [...] auch mit den ähm mit den Huren zu denen man geht am Anfang sind es die HÜBSCHEN NETTEN BUDEN am Ende sind es die ABGE­ FUCKTEN es gibt einem irgendwie (3) einen Kick wahrscheinlich ist es sogar der Reiz der Gefahr oder so [...] es WIDERT AN und dadurch ZIEHT’S auch wieder an irgendwie [...] es geht sehr vielen so auch viel im Forum (klopft auf den Tisch) am Ende der Karriere steht immer das Ficken ohne Gummi und das haben wir in erhöhtem Maße die Dosierung wird immer mehr erhöht das ist ganz schlimm ja es gibt immer wieder typische Diskussionen über AO (</a:t>
            </a:r>
            <a:r>
              <a:rPr lang="de-DE" sz="1800" dirty="0">
                <a:latin typeface="Times New Roman" charset="0"/>
                <a:cs typeface="Times New Roman" charset="0"/>
              </a:rPr>
              <a:t>›</a:t>
            </a:r>
            <a:r>
              <a:rPr lang="de-DE" sz="1800" dirty="0">
                <a:cs typeface="Times New Roman" charset="0"/>
              </a:rPr>
              <a:t>Alles ohne‹ Geschlechtsverkehr ohne Kondom, U.G.) im Forum es gibt dann auch einige Leute die dann mich angeschrieben haben einen Besonderen an den denke ich jetzt gerade der hat auch gesagt »er (1) (aufgeregt sprechend) er denkt ständig an das AO Ficken ständig an das AO« es sind sehr viele Leute und der ist äh auch ein ganz integriertes Mitglied unserer Gesellschaft auch in ziemlich hoher Position intellektueller Typ ein anderer der ist Manager in einem großen Konzern Familie zwei Kinder und ist jetzt auch GEIL darauf geworden und hat jetzt eine im </a:t>
            </a:r>
            <a:r>
              <a:rPr lang="de-DE" sz="1800" dirty="0" err="1">
                <a:cs typeface="Times New Roman" charset="0"/>
              </a:rPr>
              <a:t>Laufhaus</a:t>
            </a:r>
            <a:r>
              <a:rPr lang="de-DE" sz="1800" dirty="0">
                <a:cs typeface="Times New Roman" charset="0"/>
              </a:rPr>
              <a:t> ohne Gummi gefickt ne ((obwohl er ne Frau hat)) und ein anderer der ist Professor in X-Stadt und äh auch durch das Forum FALLEN die HEMMUNGEN </a:t>
            </a:r>
            <a:r>
              <a:rPr lang="de-DE" sz="1800" dirty="0"/>
              <a:t>(</a:t>
            </a:r>
            <a:r>
              <a:rPr lang="de-DE" sz="1800" dirty="0" err="1"/>
              <a:t>Gerheim</a:t>
            </a:r>
            <a:r>
              <a:rPr lang="de-DE" sz="1800" dirty="0"/>
              <a:t> </a:t>
            </a:r>
            <a:r>
              <a:rPr lang="de-DE" sz="1800" dirty="0" smtClean="0"/>
              <a:t>2012, S. 264f.)</a:t>
            </a:r>
            <a:r>
              <a:rPr lang="de-DE" sz="1800" dirty="0"/>
              <a:t>.</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sz="1800"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solidFill>
            <a:srgbClr val="D9FF31"/>
          </a:solidFill>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t>Macht und Gewalt</a:t>
            </a:r>
          </a:p>
        </p:txBody>
      </p:sp>
      <p:sp>
        <p:nvSpPr>
          <p:cNvPr id="10242" name="Rectangle 2"/>
          <p:cNvSpPr>
            <a:spLocks noGrp="1" noChangeArrowheads="1"/>
          </p:cNvSpPr>
          <p:nvPr>
            <p:ph idx="1"/>
          </p:nvPr>
        </p:nvSpPr>
        <p:spPr>
          <a:ln/>
        </p:spPr>
        <p:txBody>
          <a:bodyPr>
            <a:normAutofit lnSpcReduction="10000"/>
          </a:bodyPr>
          <a:lstStyle/>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000" b="1" dirty="0"/>
              <a:t>Mikrophysik der Macht</a:t>
            </a:r>
            <a:r>
              <a:rPr lang="de-DE" sz="3000" dirty="0"/>
              <a:t> </a:t>
            </a:r>
            <a:r>
              <a:rPr lang="de-DE" sz="3000" dirty="0" smtClean="0"/>
              <a:t>– </a:t>
            </a:r>
            <a:r>
              <a:rPr lang="de-DE" sz="3000" b="1" dirty="0" smtClean="0"/>
              <a:t>Interaktionsebene zwischen Sexarbeiterin </a:t>
            </a:r>
            <a:r>
              <a:rPr lang="de-DE" sz="3000" b="1" dirty="0"/>
              <a:t>und Freier</a:t>
            </a:r>
            <a:r>
              <a:rPr lang="de-DE" sz="3000" dirty="0"/>
              <a:t>. </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000" dirty="0" smtClean="0"/>
              <a:t>a) Bestimmungsfaktoren Freier</a:t>
            </a:r>
            <a:endParaRPr lang="de-DE" sz="3000" dirty="0"/>
          </a:p>
          <a:p>
            <a:pPr marL="458787" indent="-457200">
              <a:buClrTx/>
              <a:buSzPct val="45000"/>
              <a:buFont typeface="Arial"/>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000" dirty="0"/>
              <a:t>Frauenbild/ Bild von Sexarbeiterin der Freier (respektvoll, bewundernd, neutral, herablassend, verachtend, hassend)</a:t>
            </a:r>
          </a:p>
          <a:p>
            <a:pPr marL="458787" indent="-457200">
              <a:buClrTx/>
              <a:buSzPct val="45000"/>
              <a:buFont typeface="Arial"/>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000" dirty="0"/>
              <a:t>Bedürfnisstruktur der Freier (sexuelle Motive, Nähe- oder Gewaltphantasien, (Frauen-)Hass)</a:t>
            </a:r>
          </a:p>
          <a:p>
            <a:pPr marL="458787" indent="-457200">
              <a:buClrTx/>
              <a:buSzPct val="45000"/>
              <a:buFont typeface="Arial"/>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000" dirty="0"/>
              <a:t> Selbstbild als Freier und moralisch-ethischer Anspruch an Nachfragepraxis und -kultur</a:t>
            </a:r>
          </a:p>
        </p:txBody>
      </p:sp>
    </p:spTree>
    <p:extLst>
      <p:ext uri="{BB962C8B-B14F-4D97-AF65-F5344CB8AC3E}">
        <p14:creationId xmlns:p14="http://schemas.microsoft.com/office/powerpoint/2010/main" val="187054640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solidFill>
            <a:srgbClr val="D9FF31"/>
          </a:solidFill>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t>Macht und Gewalt</a:t>
            </a:r>
          </a:p>
        </p:txBody>
      </p:sp>
      <p:sp>
        <p:nvSpPr>
          <p:cNvPr id="14338" name="Rectangle 2"/>
          <p:cNvSpPr>
            <a:spLocks noGrp="1" noChangeArrowheads="1"/>
          </p:cNvSpPr>
          <p:nvPr>
            <p:ph idx="1"/>
          </p:nvPr>
        </p:nvSpPr>
        <p:spPr>
          <a:ln/>
        </p:spPr>
        <p:txBody>
          <a:bodyPr>
            <a:normAutofit fontScale="92500" lnSpcReduction="10000"/>
          </a:bodyPr>
          <a:lstStyle/>
          <a:p>
            <a:pPr indent="-341313">
              <a:buClrTx/>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cs typeface="Arial" charset="0"/>
              </a:rPr>
              <a:t>Mikrophysik der </a:t>
            </a:r>
            <a:r>
              <a:rPr lang="de-DE" b="1" dirty="0" smtClean="0">
                <a:cs typeface="Arial" charset="0"/>
              </a:rPr>
              <a:t>Macht - </a:t>
            </a:r>
            <a:r>
              <a:rPr lang="de-DE" b="1" dirty="0" smtClean="0"/>
              <a:t>Interaktionsebene </a:t>
            </a:r>
            <a:r>
              <a:rPr lang="de-DE" b="1" dirty="0"/>
              <a:t>zwischen Sexarbeiterin und Freier. </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smtClean="0">
                <a:cs typeface="Arial" charset="0"/>
              </a:rPr>
              <a:t>b) B</a:t>
            </a:r>
            <a:r>
              <a:rPr lang="de-DE" dirty="0" smtClean="0"/>
              <a:t>estimmungsfaktoren Sexarbeiterin:</a:t>
            </a:r>
            <a:endParaRPr lang="de-DE" dirty="0"/>
          </a:p>
          <a:p>
            <a:pPr marL="458787" indent="-457200">
              <a:buClrTx/>
              <a:buSzPct val="45000"/>
              <a:buFont typeface="Arial"/>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000" dirty="0" smtClean="0"/>
              <a:t>vertraglich berechtigt, </a:t>
            </a:r>
            <a:r>
              <a:rPr lang="de-DE" sz="3000" dirty="0"/>
              <a:t>Kontrakt jederzeit aufzukündigen u. Zugriffsrecht Freier zu entziehen</a:t>
            </a:r>
          </a:p>
          <a:p>
            <a:pPr marL="458787" indent="-457200">
              <a:buClrTx/>
              <a:buSzPct val="45000"/>
              <a:buFont typeface="Arial"/>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000" dirty="0" smtClean="0"/>
              <a:t>Interaktion </a:t>
            </a:r>
            <a:r>
              <a:rPr lang="de-DE" sz="3000" dirty="0"/>
              <a:t>einseitig und </a:t>
            </a:r>
            <a:r>
              <a:rPr lang="de-DE" sz="3000" dirty="0" err="1"/>
              <a:t>unambitioniert</a:t>
            </a:r>
            <a:r>
              <a:rPr lang="de-DE" sz="3000" dirty="0"/>
              <a:t> gestalten</a:t>
            </a:r>
          </a:p>
          <a:p>
            <a:pPr marL="458787" indent="-457200">
              <a:buClrTx/>
              <a:buSzPct val="45000"/>
              <a:buFont typeface="Arial"/>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000" dirty="0" smtClean="0"/>
              <a:t>Machtpotenzial </a:t>
            </a:r>
            <a:r>
              <a:rPr lang="de-DE" sz="3000" dirty="0"/>
              <a:t>determiniert durch ökonomische, soziale und emotionale Lebens- und Arbeitssituation (Selbstbewusstsein, Konkurrenzsituation, Menschenkenntnis, Berufserfahrung, Aufenthaltsstatus, Selbstbestimmungsgrade etc.)</a:t>
            </a:r>
          </a:p>
        </p:txBody>
      </p:sp>
    </p:spTree>
    <p:extLst>
      <p:ext uri="{BB962C8B-B14F-4D97-AF65-F5344CB8AC3E}">
        <p14:creationId xmlns:p14="http://schemas.microsoft.com/office/powerpoint/2010/main" val="195651550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solidFill>
            <a:srgbClr val="D9FF31"/>
          </a:solidFill>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t>Macht und Gewalt</a:t>
            </a:r>
          </a:p>
        </p:txBody>
      </p:sp>
      <p:sp>
        <p:nvSpPr>
          <p:cNvPr id="15362" name="Rectangle 2"/>
          <p:cNvSpPr>
            <a:spLocks noGrp="1" noChangeArrowheads="1"/>
          </p:cNvSpPr>
          <p:nvPr>
            <p:ph idx="1"/>
          </p:nvPr>
        </p:nvSpPr>
        <p:spPr>
          <a:xfrm>
            <a:off x="719832" y="1835621"/>
            <a:ext cx="9067800" cy="4986338"/>
          </a:xfrm>
          <a:ln/>
        </p:spPr>
        <p:txBody>
          <a:bodyPr anchor="t">
            <a:normAutofit fontScale="92500"/>
          </a:bodyPr>
          <a:lstStyle/>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Zentrale Thesen</a:t>
            </a:r>
          </a:p>
          <a:p>
            <a:pPr marL="458787" indent="-457200">
              <a:lnSpc>
                <a:spcPts val="2900"/>
              </a:lnSpc>
              <a:buClrTx/>
              <a:buSzPct val="45000"/>
              <a:buFont typeface="Arial"/>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dirty="0" smtClean="0"/>
              <a:t>Macht </a:t>
            </a:r>
            <a:r>
              <a:rPr lang="de-DE" sz="2400" dirty="0"/>
              <a:t>vom Feld aus denken – Prostitutionsfeld ist </a:t>
            </a:r>
            <a:r>
              <a:rPr lang="de-DE" sz="2400" dirty="0" err="1"/>
              <a:t>Omnipotenzstruktur</a:t>
            </a:r>
            <a:r>
              <a:rPr lang="de-DE" sz="2400" dirty="0"/>
              <a:t> für die Nachfrageseite </a:t>
            </a:r>
            <a:r>
              <a:rPr lang="de-DE" sz="2400" dirty="0" smtClean="0"/>
              <a:t>(</a:t>
            </a:r>
            <a:r>
              <a:rPr lang="de-DE" sz="2400" dirty="0"/>
              <a:t>auch destruktiv-menschenverachtende Bedürfnissen können befriedigt werden</a:t>
            </a:r>
            <a:r>
              <a:rPr lang="de-DE" sz="2400" dirty="0" smtClean="0"/>
              <a:t>)</a:t>
            </a:r>
            <a:endParaRPr lang="de-DE" sz="2400" dirty="0"/>
          </a:p>
          <a:p>
            <a:pPr marL="458787" indent="-457200">
              <a:lnSpc>
                <a:spcPts val="2900"/>
              </a:lnSpc>
              <a:buClrTx/>
              <a:buSzPct val="45000"/>
              <a:buFont typeface="Arial"/>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dirty="0" smtClean="0"/>
              <a:t>Gewalthandeln von </a:t>
            </a:r>
            <a:r>
              <a:rPr lang="de-DE" sz="2400" dirty="0"/>
              <a:t>Freiern und männlichen (Milieu-)Angehörigen gegenüber Sexarbeiterinnen ist gut </a:t>
            </a:r>
            <a:r>
              <a:rPr lang="de-DE" sz="2400" dirty="0" smtClean="0"/>
              <a:t>dokumentiert </a:t>
            </a:r>
            <a:r>
              <a:rPr lang="de-DE" sz="2400" dirty="0"/>
              <a:t>(</a:t>
            </a:r>
            <a:r>
              <a:rPr lang="de-DE" sz="2400" dirty="0" err="1"/>
              <a:t>Gerheim</a:t>
            </a:r>
            <a:r>
              <a:rPr lang="de-DE" sz="2400" dirty="0"/>
              <a:t> 2012</a:t>
            </a:r>
            <a:r>
              <a:rPr lang="de-DE" sz="2400" dirty="0" smtClean="0"/>
              <a:t>)</a:t>
            </a:r>
            <a:endParaRPr lang="de-DE" sz="2400" dirty="0"/>
          </a:p>
          <a:p>
            <a:pPr marL="458787" indent="-457200">
              <a:lnSpc>
                <a:spcPts val="2900"/>
              </a:lnSpc>
              <a:buClrTx/>
              <a:buSzPct val="45000"/>
              <a:buFont typeface="Arial"/>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dirty="0" smtClean="0"/>
              <a:t>Etablierungs</a:t>
            </a:r>
            <a:r>
              <a:rPr lang="de-DE" sz="2400" dirty="0"/>
              <a:t>-, </a:t>
            </a:r>
            <a:r>
              <a:rPr lang="de-DE" sz="2400" dirty="0" smtClean="0"/>
              <a:t>Normalisierungs- </a:t>
            </a:r>
            <a:r>
              <a:rPr lang="de-DE" sz="2400" dirty="0"/>
              <a:t>und Hilfestrategien verringern Gewalt (z.B. Heroin Krankenschein, Respekt gegenüber Sexarbeiterinnen, umfassender Arbeits- und Gesundheitsschutz, g</a:t>
            </a:r>
            <a:r>
              <a:rPr lang="de-DE" sz="2400" dirty="0" smtClean="0"/>
              <a:t>esamtgesellschaftliche adäquate Mindestlöhne, globales Grundeinkommen, sicher Migrationswege und Aufenthalte etc.)</a:t>
            </a:r>
            <a:endParaRPr lang="de-DE" sz="2400" dirty="0"/>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dirty="0"/>
          </a:p>
        </p:txBody>
      </p:sp>
    </p:spTree>
    <p:extLst>
      <p:ext uri="{BB962C8B-B14F-4D97-AF65-F5344CB8AC3E}">
        <p14:creationId xmlns:p14="http://schemas.microsoft.com/office/powerpoint/2010/main" val="158039664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chor="ctr">
            <a:normAutofit/>
          </a:bodyPr>
          <a:lstStyle/>
          <a:p>
            <a:r>
              <a:rPr lang="de-DE" sz="3000" dirty="0"/>
              <a:t>3</a:t>
            </a:r>
            <a:r>
              <a:rPr lang="de-DE" sz="3000" dirty="0" smtClean="0"/>
              <a:t>. Methodisches Vorgehen</a:t>
            </a:r>
          </a:p>
          <a:p>
            <a:pPr marL="400050" lvl="1" indent="0">
              <a:buSzPct val="40000"/>
            </a:pPr>
            <a:r>
              <a:rPr lang="de-DE" sz="2600" dirty="0" smtClean="0"/>
              <a:t>Qualitativ-empirischer Forschungszugang</a:t>
            </a:r>
          </a:p>
          <a:p>
            <a:pPr marL="400050" lvl="1" indent="0">
              <a:buSzPct val="40000"/>
            </a:pPr>
            <a:r>
              <a:rPr lang="de-DE" sz="2600" dirty="0" smtClean="0"/>
              <a:t>25 face-</a:t>
            </a:r>
            <a:r>
              <a:rPr lang="de-DE" sz="2600" dirty="0" err="1" smtClean="0"/>
              <a:t>to</a:t>
            </a:r>
            <a:r>
              <a:rPr lang="de-DE" sz="2600" dirty="0" smtClean="0"/>
              <a:t>-face Interviews mit Prostitutionskunden</a:t>
            </a:r>
          </a:p>
          <a:p>
            <a:pPr marL="400050" lvl="1" indent="0">
              <a:buSzPct val="40000"/>
            </a:pPr>
            <a:r>
              <a:rPr lang="de-DE" sz="2600" dirty="0" smtClean="0"/>
              <a:t>Dauer: 1 ½  bis 2 Std.</a:t>
            </a:r>
          </a:p>
          <a:p>
            <a:pPr marL="400050" lvl="1" indent="0">
              <a:buSzPct val="40000"/>
            </a:pPr>
            <a:r>
              <a:rPr lang="de-DE" sz="2600" dirty="0" smtClean="0"/>
              <a:t>Stichprobe: </a:t>
            </a:r>
            <a:r>
              <a:rPr lang="de-DE" sz="2600" dirty="0" err="1" smtClean="0"/>
              <a:t>theoretical</a:t>
            </a:r>
            <a:r>
              <a:rPr lang="de-DE" sz="2600" dirty="0" smtClean="0"/>
              <a:t> </a:t>
            </a:r>
            <a:r>
              <a:rPr lang="de-DE" sz="2600" dirty="0" err="1" smtClean="0"/>
              <a:t>sampling</a:t>
            </a:r>
            <a:r>
              <a:rPr lang="de-DE" sz="2600" dirty="0" smtClean="0"/>
              <a:t> (große Bandbreite an Nachfragemustern abgedeckt)</a:t>
            </a:r>
          </a:p>
          <a:p>
            <a:pPr marL="400050" lvl="1" indent="0">
              <a:buSzPct val="40000"/>
            </a:pPr>
            <a:r>
              <a:rPr lang="de-DE" sz="2600" dirty="0" smtClean="0"/>
              <a:t>Ethnografische Feldanalyse</a:t>
            </a:r>
          </a:p>
          <a:p>
            <a:pPr marL="400050" lvl="1" indent="0">
              <a:buSzPct val="40000"/>
            </a:pPr>
            <a:r>
              <a:rPr lang="de-DE" sz="2600" dirty="0" smtClean="0"/>
              <a:t>Analyse von Internet-Freier-Foren</a:t>
            </a:r>
          </a:p>
          <a:p>
            <a:pPr marL="400050" lvl="1" indent="0">
              <a:buSzPct val="40000"/>
            </a:pPr>
            <a:r>
              <a:rPr lang="de-DE" sz="2600" dirty="0" smtClean="0"/>
              <a:t>Kontakt zu Probanden: Freier-Internet-Foren, Zeitungs-Annoncen, Schneeballeffekt</a:t>
            </a:r>
            <a:endParaRPr lang="de-DE" sz="2600" dirty="0"/>
          </a:p>
        </p:txBody>
      </p:sp>
      <p:sp>
        <p:nvSpPr>
          <p:cNvPr id="4" name="Titel 1"/>
          <p:cNvSpPr>
            <a:spLocks noGrp="1"/>
          </p:cNvSpPr>
          <p:nvPr>
            <p:ph type="title"/>
          </p:nvPr>
        </p:nvSpPr>
        <p:spPr>
          <a:solidFill>
            <a:srgbClr val="3366FF"/>
          </a:solidFill>
          <a:effectLst>
            <a:glow>
              <a:srgbClr val="FF6600">
                <a:alpha val="0"/>
              </a:srgbClr>
            </a:glow>
          </a:effectLst>
        </p:spPr>
        <p:txBody>
          <a:bodyPr/>
          <a:lstStyle/>
          <a:p>
            <a:r>
              <a:rPr lang="de-DE" dirty="0" smtClean="0"/>
              <a:t>Fragestellung und Methode</a:t>
            </a:r>
            <a:endParaRPr lang="de-DE" dirty="0"/>
          </a:p>
        </p:txBody>
      </p:sp>
    </p:spTree>
    <p:extLst>
      <p:ext uri="{BB962C8B-B14F-4D97-AF65-F5344CB8AC3E}">
        <p14:creationId xmlns:p14="http://schemas.microsoft.com/office/powerpoint/2010/main" val="2921839108"/>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p:nvPr>
        </p:nvSpPr>
        <p:spPr>
          <a:solidFill>
            <a:srgbClr val="D9FF31"/>
          </a:solidFill>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t>Macht und Gewalt</a:t>
            </a:r>
          </a:p>
        </p:txBody>
      </p:sp>
      <p:sp>
        <p:nvSpPr>
          <p:cNvPr id="15362" name="Rectangle 2"/>
          <p:cNvSpPr>
            <a:spLocks noGrp="1" noChangeArrowheads="1"/>
          </p:cNvSpPr>
          <p:nvPr>
            <p:ph idx="1"/>
          </p:nvPr>
        </p:nvSpPr>
        <p:spPr>
          <a:xfrm>
            <a:off x="791840" y="1907629"/>
            <a:ext cx="9067800" cy="4986338"/>
          </a:xfrm>
          <a:ln/>
        </p:spPr>
        <p:txBody>
          <a:bodyPr anchor="t">
            <a:noAutofit/>
          </a:bodyPr>
          <a:lstStyle/>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000" b="1" dirty="0"/>
              <a:t>Zentrale </a:t>
            </a:r>
            <a:r>
              <a:rPr lang="de-DE" sz="3000" b="1" dirty="0" err="1" smtClean="0"/>
              <a:t>Legtimationsstrategie</a:t>
            </a:r>
            <a:r>
              <a:rPr lang="de-DE" sz="3000" b="1" dirty="0" smtClean="0"/>
              <a:t> d. Nachfrageseite</a:t>
            </a:r>
            <a:endParaRPr lang="de-DE" sz="3000" dirty="0" smtClean="0"/>
          </a:p>
          <a:p>
            <a:pPr marL="0" indent="-341313" algn="ctr">
              <a:lnSpc>
                <a:spcPct val="120000"/>
              </a:lnSpc>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smtClean="0"/>
              <a:t>„Wofür ich bezahlt habe das ist okay“</a:t>
            </a:r>
            <a:endParaRPr lang="de-DE" sz="2400" dirty="0" smtClean="0"/>
          </a:p>
          <a:p>
            <a:pPr marL="285750" indent="-285750">
              <a:lnSpc>
                <a:spcPct val="120000"/>
              </a:lnSpc>
              <a:buClrTx/>
              <a:buSzPct val="40000"/>
              <a:buFont typeface="Arial"/>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200" dirty="0" smtClean="0"/>
              <a:t>Waren/Dienstleistungen tauschen gegen Geld, Verträge abschließen, Arbeitskraft verkaufen und aneignen, profitorientiertes Wirtschaften, etc. = legitime Strukturmuster kapitalistischer Gesellschaften</a:t>
            </a:r>
            <a:endParaRPr lang="de-DE" sz="2200" dirty="0"/>
          </a:p>
          <a:p>
            <a:pPr marL="285750" indent="-285750">
              <a:lnSpc>
                <a:spcPct val="120000"/>
              </a:lnSpc>
              <a:buClrTx/>
              <a:buSzPct val="40000"/>
              <a:buFont typeface="Arial"/>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200" dirty="0" smtClean="0"/>
              <a:t>Habituelle Gewissheit bzw. Alltagspraxis, tief verinnerlicht, erzeugt moralische Legitimität und Handlungssicherheit bzw. Normalität </a:t>
            </a:r>
          </a:p>
          <a:p>
            <a:pPr marL="285750" indent="-285750">
              <a:lnSpc>
                <a:spcPct val="120000"/>
              </a:lnSpc>
              <a:buClrTx/>
              <a:buSzPct val="40000"/>
              <a:buFont typeface="Arial"/>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200" dirty="0" smtClean="0"/>
              <a:t>Verdrängung von Gewalt und Herrschaft im „Produktionsprozess“</a:t>
            </a:r>
          </a:p>
          <a:p>
            <a:pPr marL="285750" indent="-285750">
              <a:lnSpc>
                <a:spcPct val="120000"/>
              </a:lnSpc>
              <a:buClrTx/>
              <a:buSzPct val="40000"/>
              <a:buFont typeface="Arial"/>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200" dirty="0" smtClean="0"/>
              <a:t>Analog: zu anderen ausbeuterischen und gewaltförmigen (globalen) Wirtschaftsprozessen: Fleischindustrie, Pflege, </a:t>
            </a:r>
            <a:r>
              <a:rPr lang="de-DE" sz="2200" dirty="0" err="1" smtClean="0"/>
              <a:t>Ertnehelfer_innen</a:t>
            </a:r>
            <a:r>
              <a:rPr lang="de-DE" sz="2200" dirty="0" smtClean="0"/>
              <a:t>, Kleidung, </a:t>
            </a:r>
            <a:r>
              <a:rPr lang="de-DE" sz="2200" dirty="0" err="1" smtClean="0"/>
              <a:t>Coltan</a:t>
            </a:r>
            <a:r>
              <a:rPr lang="de-DE" sz="2200" dirty="0" smtClean="0"/>
              <a:t> für Handys, Computer-Produktion etc.</a:t>
            </a:r>
          </a:p>
          <a:p>
            <a:pPr marL="344487">
              <a:buClrTx/>
              <a:buFont typeface="Arial"/>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sz="2000" dirty="0"/>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sz="2000" dirty="0" smtClean="0"/>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sz="2000" dirty="0"/>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sz="2000" dirty="0"/>
          </a:p>
        </p:txBody>
      </p:sp>
    </p:spTree>
    <p:extLst>
      <p:ext uri="{BB962C8B-B14F-4D97-AF65-F5344CB8AC3E}">
        <p14:creationId xmlns:p14="http://schemas.microsoft.com/office/powerpoint/2010/main" val="223418045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solidFill>
            <a:srgbClr val="D9FF31"/>
          </a:solidFill>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t>Macht und Gewalt</a:t>
            </a:r>
          </a:p>
        </p:txBody>
      </p:sp>
      <p:sp>
        <p:nvSpPr>
          <p:cNvPr id="11266" name="Rectangle 2"/>
          <p:cNvSpPr>
            <a:spLocks noGrp="1" noChangeArrowheads="1"/>
          </p:cNvSpPr>
          <p:nvPr>
            <p:ph idx="1"/>
          </p:nvPr>
        </p:nvSpPr>
        <p:spPr>
          <a:ln/>
        </p:spPr>
        <p:txBody>
          <a:bodyPr anchor="t"/>
          <a:lstStyle/>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800" dirty="0"/>
              <a:t>Freier-</a:t>
            </a:r>
            <a:r>
              <a:rPr lang="de-DE" sz="2800" dirty="0" smtClean="0"/>
              <a:t>Interview Beispiel „Unterwerfung/Macht“</a:t>
            </a:r>
            <a:endParaRPr lang="de-DE" sz="2800" dirty="0"/>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sz="2200" b="1" dirty="0" smtClean="0"/>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200" b="1" dirty="0" smtClean="0"/>
              <a:t>Herr </a:t>
            </a:r>
            <a:r>
              <a:rPr lang="de-DE" sz="2200" b="1" dirty="0"/>
              <a:t>Herz</a:t>
            </a:r>
            <a:r>
              <a:rPr lang="de-DE" sz="2200" dirty="0"/>
              <a:t>: „Es geht ja hier auch mit um die Machtfrage, äh wie ich ja vorhin schon sagte, auch wenn das jetzt natürlich völlig menschenverachtend ist, man entwickelt da so was, ja ja ähm, es ist wirklich so, die DIRNE am Straßenstrich, die VERKOMMT noch nicht mal MEHR zu einem STÜCK </a:t>
            </a:r>
            <a:r>
              <a:rPr lang="de-DE" sz="2200" dirty="0" smtClean="0"/>
              <a:t>VIEH, </a:t>
            </a:r>
            <a:r>
              <a:rPr lang="de-DE" sz="2200" dirty="0"/>
              <a:t>sondern die ist noch weniger, ja sie ist im Prinzip wie eine pulsierende </a:t>
            </a:r>
            <a:r>
              <a:rPr lang="de-DE" sz="2200" dirty="0" err="1"/>
              <a:t>Sexpuppe</a:t>
            </a:r>
            <a:r>
              <a:rPr lang="de-DE" sz="2200" dirty="0"/>
              <a:t>, pulsierend also ne </a:t>
            </a:r>
            <a:r>
              <a:rPr lang="de-DE" sz="2200" dirty="0" err="1"/>
              <a:t>Sexpuppe</a:t>
            </a:r>
            <a:r>
              <a:rPr lang="de-DE" sz="2200" dirty="0"/>
              <a:t> ist halt, also, ne lebendige </a:t>
            </a:r>
            <a:r>
              <a:rPr lang="de-DE" sz="2200" dirty="0" err="1" smtClean="0"/>
              <a:t>Sexpuppe</a:t>
            </a:r>
            <a:r>
              <a:rPr lang="de-DE" sz="2200" dirty="0" smtClean="0"/>
              <a:t>, </a:t>
            </a:r>
            <a:r>
              <a:rPr lang="de-DE" sz="2200" dirty="0"/>
              <a:t>ne </a:t>
            </a:r>
            <a:r>
              <a:rPr lang="de-DE" sz="2200" dirty="0" err="1"/>
              <a:t>Sexpuppe</a:t>
            </a:r>
            <a:r>
              <a:rPr lang="de-DE" sz="2200" dirty="0"/>
              <a:t> ist ja aus GUMMI und hat keine Emotionen, aber so einem Straßenstrich-</a:t>
            </a:r>
            <a:r>
              <a:rPr lang="de-DE" sz="2200" dirty="0" err="1"/>
              <a:t>Junky</a:t>
            </a:r>
            <a:r>
              <a:rPr lang="de-DE" sz="2200" dirty="0"/>
              <a:t> dem kann ich jetzt sagen genau wo’s lang geht »also pass mal </a:t>
            </a:r>
            <a:r>
              <a:rPr lang="de-DE" sz="2200" dirty="0" smtClean="0"/>
              <a:t>auf, </a:t>
            </a:r>
            <a:r>
              <a:rPr lang="de-DE" sz="2200" dirty="0"/>
              <a:t>du machst jetzt </a:t>
            </a:r>
            <a:r>
              <a:rPr lang="de-DE" sz="2200" dirty="0" smtClean="0"/>
              <a:t>DAS, </a:t>
            </a:r>
            <a:r>
              <a:rPr lang="de-DE" sz="2200" dirty="0"/>
              <a:t>DU MACHTS JETZT </a:t>
            </a:r>
            <a:r>
              <a:rPr lang="de-DE" sz="2200" dirty="0" smtClean="0"/>
              <a:t>DAS, </a:t>
            </a:r>
            <a:r>
              <a:rPr lang="de-DE" sz="2200" dirty="0"/>
              <a:t>du machst alles was ich will</a:t>
            </a:r>
            <a:r>
              <a:rPr lang="de-DE" sz="2200" dirty="0" smtClean="0"/>
              <a:t>«, </a:t>
            </a:r>
            <a:r>
              <a:rPr lang="de-DE" sz="2200" dirty="0"/>
              <a:t>also das ist ne reine Einbahnstraße, also der Freier der hat das Sagen und das Mädel hat ÜBER-HAUPT-NICHTS zu melden, also man kann da irgendwie so </a:t>
            </a:r>
            <a:r>
              <a:rPr lang="de-DE" sz="2200" dirty="0" err="1"/>
              <a:t>Übermachtsphantasien</a:t>
            </a:r>
            <a:r>
              <a:rPr lang="de-DE" sz="2200" dirty="0"/>
              <a:t> oder so äh irgendwie ausleben, wahrscheinlich hm“ (</a:t>
            </a:r>
            <a:r>
              <a:rPr lang="de-DE" sz="2200" dirty="0" err="1"/>
              <a:t>Gerheim</a:t>
            </a:r>
            <a:r>
              <a:rPr lang="de-DE" sz="2200" dirty="0"/>
              <a:t> 2012, S. 293).</a:t>
            </a:r>
          </a:p>
          <a:p>
            <a:pPr indent="-341313">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dirty="0"/>
          </a:p>
        </p:txBody>
      </p:sp>
    </p:spTree>
    <p:extLst>
      <p:ext uri="{BB962C8B-B14F-4D97-AF65-F5344CB8AC3E}">
        <p14:creationId xmlns:p14="http://schemas.microsoft.com/office/powerpoint/2010/main" val="2900432737"/>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solidFill>
            <a:srgbClr val="D9FF31"/>
          </a:solidFill>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t>Macht und Gewalt</a:t>
            </a:r>
          </a:p>
        </p:txBody>
      </p:sp>
      <p:sp>
        <p:nvSpPr>
          <p:cNvPr id="12290" name="Rectangle 2"/>
          <p:cNvSpPr>
            <a:spLocks noGrp="1" noChangeArrowheads="1"/>
          </p:cNvSpPr>
          <p:nvPr>
            <p:ph idx="1"/>
          </p:nvPr>
        </p:nvSpPr>
        <p:spPr>
          <a:ln/>
        </p:spPr>
        <p:txBody>
          <a:bodyPr anchor="t"/>
          <a:lstStyle/>
          <a:p>
            <a:pP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800" dirty="0"/>
              <a:t>Freier-</a:t>
            </a:r>
            <a:r>
              <a:rPr lang="de-DE" sz="2800" dirty="0" smtClean="0"/>
              <a:t>Interview Beispiel „Unsicherheit/Zweifel“</a:t>
            </a:r>
            <a:endParaRPr lang="de-DE" sz="2800" dirty="0"/>
          </a:p>
          <a:p>
            <a:pP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sz="2200" b="1" dirty="0" smtClean="0"/>
          </a:p>
          <a:p>
            <a:pP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200" b="1" dirty="0" smtClean="0"/>
              <a:t>Herr </a:t>
            </a:r>
            <a:r>
              <a:rPr lang="de-DE" sz="2200" b="1" dirty="0"/>
              <a:t>Frank</a:t>
            </a:r>
            <a:r>
              <a:rPr lang="de-DE" sz="2200" dirty="0"/>
              <a:t>: „Ja das war viel Unsicherheit von meiner Seite aus dabei, war auch schlechtes Gewissen würde ich sagen [...</a:t>
            </a:r>
            <a:r>
              <a:rPr lang="de-DE" sz="2200" dirty="0" smtClean="0"/>
              <a:t>], </a:t>
            </a:r>
            <a:r>
              <a:rPr lang="de-DE" sz="2200" dirty="0"/>
              <a:t>grundsätzlich es war nicht meine Einstellung, dass </a:t>
            </a:r>
            <a:r>
              <a:rPr lang="de-DE" sz="2200" dirty="0" err="1"/>
              <a:t>es_dass</a:t>
            </a:r>
            <a:r>
              <a:rPr lang="de-DE" sz="2200" dirty="0"/>
              <a:t> es in Ordnung Frauen zu </a:t>
            </a:r>
            <a:r>
              <a:rPr lang="de-DE" sz="2200" dirty="0" smtClean="0"/>
              <a:t>mieten, </a:t>
            </a:r>
            <a:r>
              <a:rPr lang="de-DE" sz="2200" dirty="0"/>
              <a:t>zu kaufen [...] ähm, von daher, </a:t>
            </a:r>
            <a:r>
              <a:rPr lang="de-DE" sz="2200" dirty="0" smtClean="0"/>
              <a:t>ja, </a:t>
            </a:r>
            <a:r>
              <a:rPr lang="de-DE" sz="2200" dirty="0"/>
              <a:t>war es einfach, ich war nicht sicher, ob das in Ordnung ist, so was zu machen (</a:t>
            </a:r>
            <a:r>
              <a:rPr lang="de-DE" sz="2200" dirty="0" err="1"/>
              <a:t>Gerheim</a:t>
            </a:r>
            <a:r>
              <a:rPr lang="de-DE" sz="2200" dirty="0"/>
              <a:t> 2012, S. 139).</a:t>
            </a:r>
          </a:p>
          <a:p>
            <a:pP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sz="2200" dirty="0"/>
          </a:p>
          <a:p>
            <a:pP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sz="2200" dirty="0"/>
          </a:p>
        </p:txBody>
      </p:sp>
    </p:spTree>
    <p:extLst>
      <p:ext uri="{BB962C8B-B14F-4D97-AF65-F5344CB8AC3E}">
        <p14:creationId xmlns:p14="http://schemas.microsoft.com/office/powerpoint/2010/main" val="218563363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solidFill>
            <a:srgbClr val="D9FF31"/>
          </a:solidFill>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t>Macht und Gewalt</a:t>
            </a:r>
          </a:p>
        </p:txBody>
      </p:sp>
      <p:sp>
        <p:nvSpPr>
          <p:cNvPr id="12290" name="Rectangle 2"/>
          <p:cNvSpPr>
            <a:spLocks noGrp="1" noChangeArrowheads="1"/>
          </p:cNvSpPr>
          <p:nvPr>
            <p:ph idx="1"/>
          </p:nvPr>
        </p:nvSpPr>
        <p:spPr>
          <a:ln/>
        </p:spPr>
        <p:txBody>
          <a:bodyPr anchor="t"/>
          <a:lstStyle/>
          <a:p>
            <a:pP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800" dirty="0"/>
              <a:t>Freier-</a:t>
            </a:r>
            <a:r>
              <a:rPr lang="de-DE" sz="2800" dirty="0" smtClean="0"/>
              <a:t>Interview Beispiel „Reflektiert/ethisch/respektvoll“</a:t>
            </a:r>
            <a:endParaRPr lang="de-DE" sz="2800" dirty="0"/>
          </a:p>
          <a:p>
            <a:pP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sz="2200" b="1" dirty="0"/>
          </a:p>
          <a:p>
            <a:pP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200" b="1" dirty="0" smtClean="0"/>
              <a:t>Herr </a:t>
            </a:r>
            <a:r>
              <a:rPr lang="de-DE" sz="2200" b="1" dirty="0"/>
              <a:t>Schnell</a:t>
            </a:r>
            <a:r>
              <a:rPr lang="de-DE" sz="2200" dirty="0"/>
              <a:t>: „</a:t>
            </a:r>
            <a:r>
              <a:rPr lang="de-DE" sz="2200" dirty="0" smtClean="0"/>
              <a:t>Ja, </a:t>
            </a:r>
            <a:r>
              <a:rPr lang="de-DE" sz="2200" dirty="0"/>
              <a:t>ich </a:t>
            </a:r>
            <a:r>
              <a:rPr lang="de-DE" sz="2200" dirty="0" smtClean="0"/>
              <a:t>meine, </a:t>
            </a:r>
            <a:r>
              <a:rPr lang="de-DE" sz="2200" dirty="0"/>
              <a:t>Frauen, die irgendwo rekrutiert </a:t>
            </a:r>
            <a:r>
              <a:rPr lang="de-DE" sz="2200" dirty="0" smtClean="0"/>
              <a:t>werden, </a:t>
            </a:r>
            <a:r>
              <a:rPr lang="de-DE" sz="2200" dirty="0"/>
              <a:t>von Familien abgekauft werden, EINGEPFERCHT über Grenzen gekarrt werden, drei Monate lang vergewaltigt werden, um die gehörig zu machen, das ähm, BRAUCH man nicht drüber zu </a:t>
            </a:r>
            <a:r>
              <a:rPr lang="de-DE" sz="2200" dirty="0" smtClean="0"/>
              <a:t>diskutieren, </a:t>
            </a:r>
            <a:r>
              <a:rPr lang="de-DE" sz="2200" dirty="0"/>
              <a:t>das GEHT EINFACH NICHT, also so. NEIN, so sollten MENSCHEN nicht BEHANDELT werden dürfen NIRGENDWO und DAS GEHT EINFACH NICHT, das finde ich zum KOTZEN“ (</a:t>
            </a:r>
            <a:r>
              <a:rPr lang="de-DE" sz="2200" dirty="0" err="1"/>
              <a:t>Gerheim</a:t>
            </a:r>
            <a:r>
              <a:rPr lang="de-DE" sz="2200" dirty="0"/>
              <a:t> 2012, 140).</a:t>
            </a:r>
          </a:p>
          <a:p>
            <a:pP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sz="2200" dirty="0"/>
          </a:p>
          <a:p>
            <a:pP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sz="2200" dirty="0"/>
          </a:p>
        </p:txBody>
      </p:sp>
    </p:spTree>
    <p:extLst>
      <p:ext uri="{BB962C8B-B14F-4D97-AF65-F5344CB8AC3E}">
        <p14:creationId xmlns:p14="http://schemas.microsoft.com/office/powerpoint/2010/main" val="271050001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solidFill>
            <a:srgbClr val="D9FF31"/>
          </a:solidFill>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t>Macht und Gewalt</a:t>
            </a:r>
          </a:p>
        </p:txBody>
      </p:sp>
      <p:sp>
        <p:nvSpPr>
          <p:cNvPr id="13314" name="Rectangle 2"/>
          <p:cNvSpPr>
            <a:spLocks noGrp="1" noChangeArrowheads="1"/>
          </p:cNvSpPr>
          <p:nvPr>
            <p:ph idx="1"/>
          </p:nvPr>
        </p:nvSpPr>
        <p:spPr>
          <a:ln/>
        </p:spPr>
        <p:txBody>
          <a:bodyPr anchor="t">
            <a:normAutofit fontScale="85000" lnSpcReduction="20000"/>
          </a:bodyPr>
          <a:lstStyle/>
          <a:p>
            <a:pPr indent="-341313">
              <a:buClrTx/>
              <a:buSzTx/>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300" dirty="0" smtClean="0"/>
              <a:t>Freier</a:t>
            </a:r>
            <a:r>
              <a:rPr lang="de-DE" sz="3300" dirty="0"/>
              <a:t>-Interview </a:t>
            </a:r>
            <a:r>
              <a:rPr lang="de-DE" sz="3300" dirty="0" smtClean="0"/>
              <a:t>Beispiel „Reflektiert/ethisch/respektvoll“</a:t>
            </a:r>
            <a:endParaRPr lang="de-DE" sz="3300" dirty="0"/>
          </a:p>
          <a:p>
            <a:pPr indent="-341313">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de-DE" sz="2600" b="1" dirty="0" smtClean="0"/>
          </a:p>
          <a:p>
            <a:pPr indent="-341313">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600" b="1" dirty="0" smtClean="0"/>
              <a:t>Herr </a:t>
            </a:r>
            <a:r>
              <a:rPr lang="de-DE" sz="2600" b="1" dirty="0"/>
              <a:t>Studer</a:t>
            </a:r>
            <a:r>
              <a:rPr lang="de-DE" sz="2600" dirty="0" smtClean="0"/>
              <a:t>:“ </a:t>
            </a:r>
            <a:r>
              <a:rPr lang="de-DE" sz="2600" dirty="0"/>
              <a:t>Ich hab mir als festen Grundsatz vorgenommen, </a:t>
            </a:r>
            <a:r>
              <a:rPr lang="de-DE" sz="2600" dirty="0" err="1"/>
              <a:t>daß</a:t>
            </a:r>
            <a:r>
              <a:rPr lang="de-DE" sz="2600" dirty="0"/>
              <a:t> ich in meinem ganzen Leben eigentlich nie </a:t>
            </a:r>
            <a:r>
              <a:rPr lang="de-DE" sz="2600" dirty="0" err="1"/>
              <a:t>ner</a:t>
            </a:r>
            <a:r>
              <a:rPr lang="de-DE" sz="2600" dirty="0"/>
              <a:t> Frau wehtun will, weder körperlich noch </a:t>
            </a:r>
            <a:r>
              <a:rPr lang="de-DE" sz="2600" dirty="0" smtClean="0"/>
              <a:t>psychisch, </a:t>
            </a:r>
            <a:endParaRPr lang="de-DE" sz="2600" dirty="0"/>
          </a:p>
          <a:p>
            <a:pPr indent="-341313">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600" dirty="0"/>
              <a:t>I: hm und da hattest Du das Gefühl dass Du es tust</a:t>
            </a:r>
          </a:p>
          <a:p>
            <a:pPr indent="-341313">
              <a:lnSpc>
                <a:spcPct val="100000"/>
              </a:lnSpc>
              <a:spcAft>
                <a:spcPct val="0"/>
              </a:spcAft>
              <a:buClrTx/>
              <a:buSz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600" b="1" dirty="0"/>
              <a:t>Herr Studer</a:t>
            </a:r>
            <a:r>
              <a:rPr lang="de-DE" sz="2600" dirty="0"/>
              <a:t>: </a:t>
            </a:r>
            <a:r>
              <a:rPr lang="de-DE" sz="2600" dirty="0" smtClean="0"/>
              <a:t>dass ich es eventuell tun könnte, also </a:t>
            </a:r>
            <a:r>
              <a:rPr lang="de-DE" sz="2600" dirty="0"/>
              <a:t>ich hab schon darauf geachtet, ich hab </a:t>
            </a:r>
            <a:r>
              <a:rPr lang="de-DE" sz="2600" dirty="0" err="1"/>
              <a:t>jedesmal</a:t>
            </a:r>
            <a:r>
              <a:rPr lang="de-DE" sz="2600" dirty="0"/>
              <a:t> gefragt, ich-ich-hab-ich war auch schon bei Prostituierten hab mir die Adresse geben lassen, bin dahin gegangen ,hab mir die angeguckt und bin wieder weggegangen und bin bei ne andere gegangen, weil die fast kein Wort deutsch gesprochen hat und da ich mir schon sag, da ist das Risiko oder die Chance, dass sie, dass sie das nicht freiwillig macht, ist, die beträgt da 90% oder so, sag ich jetzt mal und das ist mir dann schon wichtig dass ich bei eine gehe, die das aus aus eigenem Wunsch macht und die nicht irgendwie unterdrückt </a:t>
            </a:r>
            <a:r>
              <a:rPr lang="de-DE" sz="2600" dirty="0" smtClean="0"/>
              <a:t>wird (Fortsetzung nächste Folie)</a:t>
            </a:r>
            <a:endParaRPr lang="de-DE" sz="2600"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solidFill>
            <a:srgbClr val="D9FF31"/>
          </a:solidFill>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t>Macht und Gewalt</a:t>
            </a:r>
          </a:p>
        </p:txBody>
      </p:sp>
      <p:sp>
        <p:nvSpPr>
          <p:cNvPr id="13314" name="Rectangle 2"/>
          <p:cNvSpPr>
            <a:spLocks noGrp="1" noChangeArrowheads="1"/>
          </p:cNvSpPr>
          <p:nvPr>
            <p:ph idx="1"/>
          </p:nvPr>
        </p:nvSpPr>
        <p:spPr>
          <a:ln/>
        </p:spPr>
        <p:txBody>
          <a:bodyPr anchor="t">
            <a:normAutofit/>
          </a:bodyPr>
          <a:lstStyle/>
          <a:p>
            <a:pPr indent="-341313">
              <a:buClrTx/>
              <a:buSzTx/>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200" b="1" dirty="0" smtClean="0"/>
              <a:t>Herr Studer (Fortsetzung</a:t>
            </a:r>
            <a:r>
              <a:rPr lang="de-DE" sz="2400" b="1" dirty="0" smtClean="0"/>
              <a:t>)</a:t>
            </a:r>
          </a:p>
          <a:p>
            <a:pPr marL="0" indent="-341313">
              <a:spcAft>
                <a:spcPts val="0"/>
              </a:spcAft>
              <a:buClrTx/>
              <a:buSzTx/>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200" dirty="0" smtClean="0"/>
              <a:t>oder </a:t>
            </a:r>
            <a:r>
              <a:rPr lang="de-DE" sz="2200" dirty="0"/>
              <a:t>verschleppt wurde oder so und da wo ich das Gefühl hatte dass eine das </a:t>
            </a:r>
            <a:r>
              <a:rPr lang="de-DE" sz="2200" dirty="0" smtClean="0"/>
              <a:t>nicht freiwillig </a:t>
            </a:r>
            <a:r>
              <a:rPr lang="de-DE" sz="2200" dirty="0"/>
              <a:t>macht bin ich gleich wieder </a:t>
            </a:r>
            <a:r>
              <a:rPr lang="de-DE" sz="2200" dirty="0" err="1"/>
              <a:t>wegegangen</a:t>
            </a:r>
            <a:r>
              <a:rPr lang="de-DE" sz="2200" dirty="0"/>
              <a:t>. MANCHE habe ich auch gefragt, ob sie das freiwillig machen, ob sie natürlich ne ehrliche Antwort geben oder nicht das weiß man nicht, aber das ist mir eigentlich schon </a:t>
            </a:r>
            <a:r>
              <a:rPr lang="de-DE" sz="2200" dirty="0" smtClean="0"/>
              <a:t>wichtig“ </a:t>
            </a:r>
            <a:r>
              <a:rPr lang="de-DE" sz="2200" dirty="0"/>
              <a:t>(</a:t>
            </a:r>
            <a:r>
              <a:rPr lang="de-DE" sz="2200" dirty="0" err="1"/>
              <a:t>Gerheim</a:t>
            </a:r>
            <a:r>
              <a:rPr lang="de-DE" sz="2200" dirty="0"/>
              <a:t> 2012, S. 140)</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idx="1"/>
          </p:nvPr>
        </p:nvSpPr>
        <p:spPr>
          <a:ln/>
        </p:spPr>
        <p:txBody>
          <a:bodyPr anchor="ctr">
            <a:noAutofit/>
          </a:bodyPr>
          <a:lstStyle/>
          <a:p>
            <a:pPr marL="452437">
              <a:buClrTx/>
              <a:buSzPct val="45000"/>
              <a:buFont typeface="Arial"/>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de-DE" sz="2400" dirty="0" smtClean="0"/>
              <a:t>Prostitutionsfeld </a:t>
            </a:r>
            <a:r>
              <a:rPr lang="de-DE" sz="2400" dirty="0"/>
              <a:t>ist gesellschaftlich stark umkämpftes Feld</a:t>
            </a:r>
          </a:p>
          <a:p>
            <a:pPr marL="452437">
              <a:buClrTx/>
              <a:buSzPct val="45000"/>
              <a:buFont typeface="Arial"/>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de-DE" sz="2400" dirty="0" smtClean="0"/>
              <a:t>Prostitutionsfeld </a:t>
            </a:r>
            <a:r>
              <a:rPr lang="de-DE" sz="2400" dirty="0"/>
              <a:t>ist ambivalent: Sexarbeits-Diskurs </a:t>
            </a:r>
            <a:r>
              <a:rPr lang="de-DE" sz="2400" dirty="0" err="1"/>
              <a:t>vs</a:t>
            </a:r>
            <a:r>
              <a:rPr lang="de-DE" sz="2400" dirty="0"/>
              <a:t> Sexuelle Gewalt-Diskurs (Evidenz auf beide Seiten)</a:t>
            </a:r>
          </a:p>
          <a:p>
            <a:pPr marL="452437">
              <a:buClrTx/>
              <a:buSzPct val="45000"/>
              <a:buFont typeface="Arial"/>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de-DE" sz="2400" dirty="0" smtClean="0">
                <a:cs typeface="Arial" charset="0"/>
              </a:rPr>
              <a:t>Freier </a:t>
            </a:r>
            <a:r>
              <a:rPr lang="de-DE" sz="2400" dirty="0">
                <a:cs typeface="Arial" charset="0"/>
              </a:rPr>
              <a:t>gesellschaftlich geächtet, tabuisiert, </a:t>
            </a:r>
            <a:r>
              <a:rPr lang="de-DE" sz="2400" dirty="0"/>
              <a:t>negativ-Image (sozial, körperlich, sexuell) – Diskussion entdramatisieren, versachlichen, Gewalttäter ächten (z.B. 'Freier gegen Freier-Gewalt-Kampagne initiieren), für eine gewaltfreien und respektvollen Umgang mit Sexarbeiterinnen werben etc.</a:t>
            </a:r>
          </a:p>
          <a:p>
            <a:pPr marL="452437">
              <a:buClrTx/>
              <a:buSzPct val="45000"/>
              <a:buFont typeface="Arial"/>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de-DE" sz="2400" dirty="0" smtClean="0"/>
              <a:t>ist </a:t>
            </a:r>
            <a:r>
              <a:rPr lang="de-DE" sz="2400" dirty="0"/>
              <a:t>Sexarbeit immer Gewalt oder ist Sexarbeit 'notwendige' gesellschaftliche Arbeit, Diskussion sachlich und wissenschaftlich gesichert </a:t>
            </a:r>
            <a:r>
              <a:rPr lang="de-DE" sz="2400" dirty="0" smtClean="0"/>
              <a:t>fortführen</a:t>
            </a:r>
            <a:endParaRPr lang="de-DE" sz="2400" dirty="0"/>
          </a:p>
        </p:txBody>
      </p:sp>
      <p:sp>
        <p:nvSpPr>
          <p:cNvPr id="41985" name="Rectangle 1"/>
          <p:cNvSpPr>
            <a:spLocks noGrp="1" noChangeArrowheads="1"/>
          </p:cNvSpPr>
          <p:nvPr>
            <p:ph type="title"/>
          </p:nvPr>
        </p:nvSpPr>
        <p:spPr>
          <a:solidFill>
            <a:srgbClr val="FF0EA4"/>
          </a:solidFill>
          <a:ln/>
        </p:spPr>
        <p:txBody>
          <a:bodyPr tIns="3888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t>Fragen und politische Intervention</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idx="1"/>
          </p:nvPr>
        </p:nvSpPr>
        <p:spPr>
          <a:ln/>
        </p:spPr>
        <p:txBody>
          <a:bodyPr anchor="ctr">
            <a:normAutofit/>
          </a:bodyPr>
          <a:lstStyle/>
          <a:p>
            <a:pPr marL="452437">
              <a:buClrTx/>
              <a:buSzPct val="45000"/>
              <a:buFont typeface="Arial"/>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de-DE" sz="2400" dirty="0" smtClean="0"/>
              <a:t>Akut</a:t>
            </a:r>
            <a:r>
              <a:rPr lang="de-DE" sz="2400" dirty="0"/>
              <a:t>: Rechte und Sicherheit von Sexarbeiterinnen stärken, </a:t>
            </a:r>
            <a:r>
              <a:rPr lang="de-DE" sz="2400" dirty="0" smtClean="0"/>
              <a:t>insbesondere </a:t>
            </a:r>
            <a:r>
              <a:rPr lang="de-DE" sz="2400" dirty="0"/>
              <a:t>Forderung von </a:t>
            </a:r>
            <a:r>
              <a:rPr lang="de-DE" sz="2400" dirty="0" smtClean="0"/>
              <a:t>Heroin auf Rezept, effektive Hilfen  für prekäre Gruppen (Aufenthalt, Arbeitssicherheit, etc.)</a:t>
            </a:r>
            <a:endParaRPr lang="de-DE" sz="2400" dirty="0"/>
          </a:p>
          <a:p>
            <a:pPr marL="452437">
              <a:buClrTx/>
              <a:buSzPct val="45000"/>
              <a:buFont typeface="Arial"/>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de-DE" sz="2400" dirty="0" smtClean="0"/>
              <a:t>Perspektivisch</a:t>
            </a:r>
            <a:r>
              <a:rPr lang="de-DE" sz="2400" dirty="0"/>
              <a:t>: Kämpfen für eine Gesellschaft ohne kapitalistisch-patriarchale Verwertung von Körpern und </a:t>
            </a:r>
            <a:r>
              <a:rPr lang="de-DE" sz="2400" dirty="0" smtClean="0"/>
              <a:t>Sexualität</a:t>
            </a:r>
            <a:endParaRPr lang="de-DE" sz="2400" dirty="0"/>
          </a:p>
          <a:p>
            <a:pPr marL="452437">
              <a:buClrTx/>
              <a:buSzPct val="45000"/>
              <a:buFont typeface="Arial"/>
              <a:buChar char="•"/>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r>
              <a:rPr lang="de-DE" sz="2400" dirty="0" smtClean="0"/>
              <a:t>Diskussion </a:t>
            </a:r>
            <a:r>
              <a:rPr lang="de-DE" sz="2400" dirty="0"/>
              <a:t>um gesellschaftliche Organisation von Sexualität (Bedürfnisse, Sehnsüchte, </a:t>
            </a:r>
            <a:r>
              <a:rPr lang="de-DE" sz="2400" dirty="0" err="1"/>
              <a:t>Monogamiezwang</a:t>
            </a:r>
            <a:r>
              <a:rPr lang="de-DE" sz="2400" dirty="0"/>
              <a:t>, Geschlechternormierungen, Einsamkeit, </a:t>
            </a:r>
            <a:r>
              <a:rPr lang="de-DE" sz="2400" dirty="0" err="1"/>
              <a:t>Nähebedürfnisse</a:t>
            </a:r>
            <a:r>
              <a:rPr lang="de-DE" sz="2400" dirty="0"/>
              <a:t> </a:t>
            </a:r>
          </a:p>
          <a:p>
            <a:pPr marL="109537" indent="0">
              <a:buClrTx/>
              <a:buSzPct val="45000"/>
              <a:tabLst>
                <a:tab pos="431800" algn="l"/>
                <a:tab pos="536575" algn="l"/>
                <a:tab pos="985838" algn="l"/>
                <a:tab pos="1435100" algn="l"/>
                <a:tab pos="1884363" algn="l"/>
                <a:tab pos="2333625" algn="l"/>
                <a:tab pos="2782888" algn="l"/>
                <a:tab pos="3232150" algn="l"/>
                <a:tab pos="3681413" algn="l"/>
                <a:tab pos="4130675" algn="l"/>
                <a:tab pos="4579938" algn="l"/>
                <a:tab pos="5029200" algn="l"/>
                <a:tab pos="5478463" algn="l"/>
                <a:tab pos="5927725" algn="l"/>
                <a:tab pos="6376988" algn="l"/>
                <a:tab pos="6826250" algn="l"/>
                <a:tab pos="7275513" algn="l"/>
                <a:tab pos="7724775" algn="l"/>
                <a:tab pos="8174038" algn="l"/>
                <a:tab pos="8623300" algn="l"/>
                <a:tab pos="9072563" algn="l"/>
              </a:tabLst>
            </a:pPr>
            <a:endParaRPr lang="de-DE" dirty="0"/>
          </a:p>
        </p:txBody>
      </p:sp>
      <p:sp>
        <p:nvSpPr>
          <p:cNvPr id="41985" name="Rectangle 1"/>
          <p:cNvSpPr>
            <a:spLocks noGrp="1" noChangeArrowheads="1"/>
          </p:cNvSpPr>
          <p:nvPr>
            <p:ph type="title"/>
          </p:nvPr>
        </p:nvSpPr>
        <p:spPr>
          <a:solidFill>
            <a:srgbClr val="FF0EA4"/>
          </a:solidFill>
          <a:ln/>
        </p:spPr>
        <p:txBody>
          <a:bodyPr tIns="3888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t>Fragen und politische Intervention</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p:txBody>
          <a:bodyPr anchor="t"/>
          <a:lstStyle/>
          <a:p>
            <a:pPr algn="ctr"/>
            <a:endParaRPr lang="de-DE" sz="4000" dirty="0" smtClean="0"/>
          </a:p>
          <a:p>
            <a:pPr algn="ctr"/>
            <a:endParaRPr lang="de-DE" sz="4000" dirty="0"/>
          </a:p>
          <a:p>
            <a:pPr algn="ctr"/>
            <a:r>
              <a:rPr lang="de-DE" sz="4000" dirty="0" smtClean="0"/>
              <a:t>Vielen Dank für Ihre Aufmerksamkeit</a:t>
            </a:r>
            <a:r>
              <a:rPr lang="de-DE" dirty="0" smtClean="0"/>
              <a:t>!</a:t>
            </a:r>
            <a:endParaRPr lang="de-DE" dirty="0"/>
          </a:p>
        </p:txBody>
      </p:sp>
    </p:spTree>
    <p:extLst>
      <p:ext uri="{BB962C8B-B14F-4D97-AF65-F5344CB8AC3E}">
        <p14:creationId xmlns:p14="http://schemas.microsoft.com/office/powerpoint/2010/main" val="368660496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solidFill>
            <a:schemeClr val="accent1">
              <a:lumMod val="40000"/>
              <a:lumOff val="60000"/>
            </a:schemeClr>
          </a:solidFill>
          <a:ln/>
        </p:spPr>
        <p:txBody>
          <a:bodyPr tIns="28080"/>
          <a:lstStyle/>
          <a:p>
            <a:pPr>
              <a:buClrTx/>
              <a:buSzPct val="45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3200" dirty="0">
                <a:cs typeface="Arial" charset="0"/>
              </a:rPr>
              <a:t> </a:t>
            </a:r>
            <a:r>
              <a:rPr lang="de-DE" dirty="0" smtClean="0">
                <a:cs typeface="Arial" charset="0"/>
              </a:rPr>
              <a:t>Definition </a:t>
            </a:r>
            <a:r>
              <a:rPr lang="de-DE" dirty="0">
                <a:cs typeface="Arial" charset="0"/>
              </a:rPr>
              <a:t>von Prostitution</a:t>
            </a:r>
          </a:p>
        </p:txBody>
      </p:sp>
      <p:sp>
        <p:nvSpPr>
          <p:cNvPr id="5122" name="Rectangle 2"/>
          <p:cNvSpPr>
            <a:spLocks noGrp="1" noChangeArrowheads="1"/>
          </p:cNvSpPr>
          <p:nvPr>
            <p:ph idx="1"/>
          </p:nvPr>
        </p:nvSpPr>
        <p:spPr>
          <a:ln/>
        </p:spPr>
        <p:txBody>
          <a:bodyPr tIns="24840" anchor="ctr"/>
          <a:lstStyle/>
          <a:p>
            <a:pPr marL="563563" indent="-457200">
              <a:lnSpc>
                <a:spcPct val="90000"/>
              </a:lnSpc>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geldbasierte soziale Beziehung </a:t>
            </a:r>
          </a:p>
          <a:p>
            <a:pPr marL="563563" indent="-457200">
              <a:lnSpc>
                <a:spcPct val="90000"/>
              </a:lnSpc>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Austausch sexueller Akte und Handlungen, die der Prostitutionskunde, gegen Bezahlung im Rahmen eines klar umgrenzten Zeitraumes von einer weiblichen/männlichen </a:t>
            </a:r>
            <a:r>
              <a:rPr lang="de-DE" sz="3000" dirty="0" err="1"/>
              <a:t>Sexarbeiter_in</a:t>
            </a:r>
            <a:r>
              <a:rPr lang="de-DE" sz="3000" dirty="0"/>
              <a:t> käuflich erwirbt</a:t>
            </a:r>
          </a:p>
          <a:p>
            <a:pPr marL="563563" indent="-457200">
              <a:lnSpc>
                <a:spcPct val="90000"/>
              </a:lnSpc>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sexuelle Handlungen und zeitlicher Rahmen sind preislich eindeutig fixiert und werden von den Vertragsparteien vorab ausgehandelt und festgelegt</a:t>
            </a:r>
          </a:p>
        </p:txBody>
      </p:sp>
    </p:spTree>
    <p:extLst>
      <p:ext uri="{BB962C8B-B14F-4D97-AF65-F5344CB8AC3E}">
        <p14:creationId xmlns:p14="http://schemas.microsoft.com/office/powerpoint/2010/main" val="151119801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solidFill>
            <a:schemeClr val="accent1">
              <a:lumMod val="40000"/>
              <a:lumOff val="60000"/>
            </a:schemeClr>
          </a:solidFill>
          <a:ln/>
        </p:spPr>
        <p:txBody>
          <a:bodyPr tIns="31680"/>
          <a:lstStyle/>
          <a:p>
            <a:pPr>
              <a:buClrTx/>
              <a:buSzPct val="45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cs typeface="Arial" charset="0"/>
              </a:rPr>
              <a:t>Definition von Prostitution</a:t>
            </a:r>
          </a:p>
        </p:txBody>
      </p:sp>
      <p:sp>
        <p:nvSpPr>
          <p:cNvPr id="8194" name="Rectangle 2"/>
          <p:cNvSpPr>
            <a:spLocks noGrp="1" noChangeArrowheads="1"/>
          </p:cNvSpPr>
          <p:nvPr>
            <p:ph idx="1"/>
          </p:nvPr>
        </p:nvSpPr>
        <p:spPr>
          <a:ln/>
        </p:spPr>
        <p:txBody>
          <a:bodyPr anchor="ctr">
            <a:normAutofit/>
          </a:bodyPr>
          <a:lstStyle/>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Sexarbeit ist </a:t>
            </a:r>
            <a:r>
              <a:rPr lang="de-DE" sz="3000" dirty="0" smtClean="0"/>
              <a:t>eine radikale </a:t>
            </a:r>
            <a:r>
              <a:rPr lang="de-DE" sz="3000" dirty="0"/>
              <a:t>Inszenierung</a:t>
            </a:r>
          </a:p>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Fokussiert auf Wünsche und Phantasien des Kunden</a:t>
            </a:r>
          </a:p>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Temporäres Herrschaftsverhältnis, Macht erwächst aus geldbasiertem Vertragsverhältnis</a:t>
            </a:r>
          </a:p>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Aktives Zugriffsrecht </a:t>
            </a:r>
            <a:r>
              <a:rPr lang="de-DE" sz="3000" dirty="0" smtClean="0"/>
              <a:t>der Freier auf </a:t>
            </a:r>
            <a:r>
              <a:rPr lang="de-DE" sz="3000" dirty="0"/>
              <a:t>Körper von </a:t>
            </a:r>
            <a:r>
              <a:rPr lang="de-DE" sz="3000" dirty="0" err="1"/>
              <a:t>Sexarbeiter_innen</a:t>
            </a:r>
            <a:endParaRPr lang="de-DE" sz="3000" dirty="0"/>
          </a:p>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smtClean="0"/>
              <a:t>Entfremdungslogik </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5" name="Rectangle 1"/>
          <p:cNvSpPr>
            <a:spLocks noGrp="1" noChangeArrowheads="1"/>
          </p:cNvSpPr>
          <p:nvPr>
            <p:ph type="title"/>
          </p:nvPr>
        </p:nvSpPr>
        <p:spPr>
          <a:solidFill>
            <a:schemeClr val="accent1"/>
          </a:solidFill>
          <a:ln/>
        </p:spPr>
        <p:txBody>
          <a:bodyPr tIns="3168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t>Historische Einbettung</a:t>
            </a:r>
          </a:p>
        </p:txBody>
      </p:sp>
      <p:sp>
        <p:nvSpPr>
          <p:cNvPr id="16386" name="Rectangle 2"/>
          <p:cNvSpPr>
            <a:spLocks noGrp="1" noChangeArrowheads="1"/>
          </p:cNvSpPr>
          <p:nvPr>
            <p:ph idx="1"/>
          </p:nvPr>
        </p:nvSpPr>
        <p:spPr>
          <a:ln/>
        </p:spPr>
        <p:txBody>
          <a:bodyPr anchor="ctr"/>
          <a:lstStyle/>
          <a:p>
            <a:pPr marL="106363" indent="0">
              <a:buSzPct val="45000"/>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dirty="0" smtClean="0"/>
              <a:t>1. </a:t>
            </a:r>
            <a:r>
              <a:rPr lang="de-DE" sz="3000" dirty="0" smtClean="0"/>
              <a:t>Moderne </a:t>
            </a:r>
            <a:r>
              <a:rPr lang="de-DE" sz="3000" dirty="0"/>
              <a:t>Prostitution verwurzelt </a:t>
            </a:r>
            <a:r>
              <a:rPr lang="de-DE" sz="3000" dirty="0" smtClean="0"/>
              <a:t>mit Entstehung 		bürgerlich</a:t>
            </a:r>
            <a:r>
              <a:rPr lang="de-DE" sz="3000" dirty="0"/>
              <a:t>-patriarchaler </a:t>
            </a:r>
            <a:r>
              <a:rPr lang="de-DE" sz="3000" dirty="0" smtClean="0"/>
              <a:t>Gesellschaft seit 18. Jhd.</a:t>
            </a:r>
          </a:p>
          <a:p>
            <a:pPr marL="620713" indent="-514350">
              <a:buSzPct val="45000"/>
              <a:buAutoNum type="arabicPeriod"/>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endParaRPr lang="de-DE" sz="3000" dirty="0"/>
          </a:p>
          <a:p>
            <a:pPr marL="106363" indent="0">
              <a:buSzPct val="45000"/>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smtClean="0"/>
              <a:t>2. Zentral</a:t>
            </a:r>
            <a:r>
              <a:rPr lang="de-DE" sz="3000" dirty="0"/>
              <a:t>: modernes patriarchales </a:t>
            </a:r>
            <a:r>
              <a:rPr lang="de-DE" sz="3000" dirty="0" smtClean="0"/>
              <a:t>	Geschlechterverhältnis</a:t>
            </a:r>
            <a:endParaRPr lang="de-DE" sz="3000"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a:solidFill>
            <a:schemeClr val="accent1"/>
          </a:solidFill>
          <a:ln/>
        </p:spPr>
        <p:txBody>
          <a:bodyPr tIns="3168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a:cs typeface="Arial" charset="0"/>
              </a:rPr>
              <a:t>Historische Einbettung</a:t>
            </a:r>
          </a:p>
        </p:txBody>
      </p:sp>
      <p:sp>
        <p:nvSpPr>
          <p:cNvPr id="17410" name="Rectangle 2"/>
          <p:cNvSpPr>
            <a:spLocks noGrp="1" noChangeArrowheads="1"/>
          </p:cNvSpPr>
          <p:nvPr>
            <p:ph idx="1"/>
          </p:nvPr>
        </p:nvSpPr>
        <p:spPr>
          <a:ln/>
        </p:spPr>
        <p:txBody>
          <a:bodyPr anchor="ctr">
            <a:normAutofit/>
          </a:bodyPr>
          <a:lstStyle/>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Ehe und </a:t>
            </a:r>
            <a:r>
              <a:rPr lang="de-DE" sz="3000" dirty="0" err="1"/>
              <a:t>Monogamiegebot</a:t>
            </a:r>
            <a:endParaRPr lang="de-DE" sz="3000" dirty="0"/>
          </a:p>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Biologisch konzipierte männliche und weibliche Sexualitätsmodelle (männlicher Trieb als Dampfkessel-Modell, asexuelle Frau und Mutter)</a:t>
            </a:r>
          </a:p>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Spaltung weiblicher Geschlechterraum: ‚Heilige‘ und ‚Hure‘</a:t>
            </a:r>
          </a:p>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Prostitution notwendige gesellschaftliche Institution (Kompensationsfunktion</a:t>
            </a:r>
            <a:r>
              <a:rPr lang="de-DE" sz="3000" dirty="0" smtClean="0"/>
              <a:t>)</a:t>
            </a:r>
            <a:endParaRPr lang="de-DE" sz="3000"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3" name="Rectangle 1"/>
          <p:cNvSpPr>
            <a:spLocks noGrp="1" noChangeArrowheads="1"/>
          </p:cNvSpPr>
          <p:nvPr>
            <p:ph type="title"/>
          </p:nvPr>
        </p:nvSpPr>
        <p:spPr>
          <a:solidFill>
            <a:schemeClr val="accent1"/>
          </a:solidFill>
          <a:ln/>
        </p:spPr>
        <p:txBody>
          <a:bodyPr tIns="3168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smtClean="0"/>
              <a:t>Historische Einbettung</a:t>
            </a:r>
            <a:endParaRPr lang="de-DE" dirty="0"/>
          </a:p>
        </p:txBody>
      </p:sp>
      <p:sp>
        <p:nvSpPr>
          <p:cNvPr id="18434" name="Rectangle 2"/>
          <p:cNvSpPr>
            <a:spLocks noGrp="1" noChangeArrowheads="1"/>
          </p:cNvSpPr>
          <p:nvPr>
            <p:ph idx="1"/>
          </p:nvPr>
        </p:nvSpPr>
        <p:spPr>
          <a:ln/>
        </p:spPr>
        <p:txBody>
          <a:bodyPr anchor="ctr"/>
          <a:lstStyle/>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Unsichtbarkeit von Freiern</a:t>
            </a:r>
          </a:p>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Unbegrenzter Zugriff auf weibliche Körper und Sexualität</a:t>
            </a:r>
          </a:p>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Moralische, politische, juristische und medizinische Kontrolle, Verfolgung und Ausbeutung von </a:t>
            </a:r>
            <a:r>
              <a:rPr lang="de-DE" sz="3000" dirty="0" smtClean="0"/>
              <a:t>Prostituierten</a:t>
            </a:r>
          </a:p>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Kriminalisierung, Diskriminierung und Stigmatisierung von Prostituierten </a:t>
            </a:r>
          </a:p>
          <a:p>
            <a:pPr marL="563563" indent="-457200">
              <a:buSzPct val="45000"/>
              <a:buFont typeface="Arial"/>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3000" dirty="0"/>
              <a:t>Zentrale Machttechnologie: doppelte Moral</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a:solidFill>
            <a:srgbClr val="00FF15"/>
          </a:solidFill>
          <a:ln/>
        </p:spPr>
        <p:txBody>
          <a:bodyPr tIns="3168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dirty="0" smtClean="0"/>
              <a:t>Daten zum Prostitutionsfeld</a:t>
            </a:r>
            <a:endParaRPr lang="de-DE" dirty="0"/>
          </a:p>
        </p:txBody>
      </p:sp>
      <p:sp>
        <p:nvSpPr>
          <p:cNvPr id="20482" name="Rectangle 2"/>
          <p:cNvSpPr>
            <a:spLocks noGrp="1" noChangeArrowheads="1"/>
          </p:cNvSpPr>
          <p:nvPr>
            <p:ph idx="1"/>
          </p:nvPr>
        </p:nvSpPr>
        <p:spPr>
          <a:ln/>
        </p:spPr>
        <p:txBody>
          <a:bodyPr tIns="0" anchor="t">
            <a:noAutofit/>
          </a:bodyPr>
          <a:lstStyle/>
          <a:p>
            <a:pPr marL="430213" indent="-323850">
              <a:lnSpc>
                <a:spcPct val="150000"/>
              </a:lnSpc>
              <a:buSzPct val="45000"/>
              <a:buFont typeface="Wingdings" charset="0"/>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2200" dirty="0" smtClean="0"/>
              <a:t>‚Dreigespann</a:t>
            </a:r>
            <a:r>
              <a:rPr lang="de-DE" sz="2200" dirty="0"/>
              <a:t>' von 1.200.000 Kundenkontakten pro Tag und 200.000 - 400.000 Sexarbeiterinnen, bei 14,5 Mrd. Euro Jahresumsatz im Prostitutionsfeld </a:t>
            </a:r>
          </a:p>
          <a:p>
            <a:pPr marL="430213" indent="-323850">
              <a:lnSpc>
                <a:spcPct val="140000"/>
              </a:lnSpc>
              <a:buSzPct val="45000"/>
              <a:buFont typeface="Wingdings" charset="0"/>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2200" dirty="0"/>
              <a:t>Kleiber/Velten (1994): 18% dauerhaft aktiver Prostitutionskunden (dennoch große, empirisch ungesicherte Spannbreite</a:t>
            </a:r>
            <a:r>
              <a:rPr lang="de-DE" sz="2200" dirty="0" smtClean="0"/>
              <a:t>)</a:t>
            </a:r>
          </a:p>
          <a:p>
            <a:pPr marL="430213" indent="-323850">
              <a:lnSpc>
                <a:spcPct val="140000"/>
              </a:lnSpc>
              <a:buSzPct val="45000"/>
              <a:buFont typeface="Wingdings" charset="0"/>
              <a:buChar char=""/>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r>
              <a:rPr lang="de-DE" sz="2200" dirty="0" err="1" smtClean="0"/>
              <a:t>Lautrup</a:t>
            </a:r>
            <a:r>
              <a:rPr lang="de-DE" sz="2200" dirty="0" smtClean="0"/>
              <a:t> (2005): Befragung Dänemark, 6350 Männer, 14% jemals </a:t>
            </a:r>
            <a:r>
              <a:rPr lang="de-DE" sz="2200" dirty="0" err="1" smtClean="0"/>
              <a:t>Kaufsex</a:t>
            </a:r>
            <a:r>
              <a:rPr lang="de-DE" sz="2200" dirty="0" smtClean="0"/>
              <a:t>, hiervon: 60% (1-5 Kontakte), 12% (6-12 Kontakte), geringer Anteil  (mehr als 12 Kontakte)</a:t>
            </a:r>
          </a:p>
          <a:p>
            <a:pPr marL="106363" indent="0">
              <a:lnSpc>
                <a:spcPct val="140000"/>
              </a:lnSpc>
              <a:buSzPct val="45000"/>
              <a:tabLst>
                <a:tab pos="430213" algn="l"/>
                <a:tab pos="534988" algn="l"/>
                <a:tab pos="984250" algn="l"/>
                <a:tab pos="1433513" algn="l"/>
                <a:tab pos="1882775" algn="l"/>
                <a:tab pos="2332038" algn="l"/>
                <a:tab pos="2781300" algn="l"/>
                <a:tab pos="3230563" algn="l"/>
                <a:tab pos="3679825" algn="l"/>
                <a:tab pos="4129088" algn="l"/>
                <a:tab pos="4578350" algn="l"/>
                <a:tab pos="5027613" algn="l"/>
                <a:tab pos="5476875" algn="l"/>
                <a:tab pos="5926138" algn="l"/>
                <a:tab pos="6375400" algn="l"/>
                <a:tab pos="6824663" algn="l"/>
                <a:tab pos="7273925" algn="l"/>
                <a:tab pos="7723188" algn="l"/>
                <a:tab pos="8172450" algn="l"/>
                <a:tab pos="8621713" algn="l"/>
                <a:tab pos="9070975" algn="l"/>
              </a:tabLst>
            </a:pPr>
            <a:endParaRPr lang="de-DE" sz="2200" dirty="0" smtClean="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Design">
  <a:themeElements>
    <a:clrScheme name="Office-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Design">
      <a:majorFont>
        <a:latin typeface="Arial"/>
        <a:ea typeface="ＭＳ Ｐゴシック"/>
        <a:cs typeface="Kai"/>
      </a:majorFont>
      <a:minorFont>
        <a:latin typeface="Arial"/>
        <a:ea typeface="ＭＳ Ｐゴシック"/>
        <a:cs typeface="Ka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Kai"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charset="0"/>
          <a:buNone/>
          <a:tabLst/>
          <a:defRPr kumimoji="0" lang="en-GB" sz="1800" b="0" i="0" u="none" strike="noStrike" cap="none" normalizeH="0" baseline="0">
            <a:ln>
              <a:noFill/>
            </a:ln>
            <a:solidFill>
              <a:schemeClr val="bg1"/>
            </a:solidFill>
            <a:effectLst/>
            <a:latin typeface="Arial" charset="0"/>
            <a:ea typeface="ＭＳ Ｐゴシック" charset="0"/>
            <a:cs typeface="Kai" charset="0"/>
          </a:defRPr>
        </a:defPPr>
      </a:lstStyle>
    </a:lnDef>
  </a:objectDefaults>
  <a:extraClrSchemeLst>
    <a:extraClrScheme>
      <a:clrScheme name="Office-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3092</Words>
  <Application>Microsoft Macintosh PowerPoint</Application>
  <PresentationFormat>Benutzerdefiniert</PresentationFormat>
  <Paragraphs>231</Paragraphs>
  <Slides>38</Slides>
  <Notes>34</Notes>
  <HiddenSlides>0</HiddenSlides>
  <MMClips>0</MMClips>
  <ScaleCrop>false</ScaleCrop>
  <HeadingPairs>
    <vt:vector size="4" baseType="variant">
      <vt:variant>
        <vt:lpstr>Design</vt:lpstr>
      </vt:variant>
      <vt:variant>
        <vt:i4>1</vt:i4>
      </vt:variant>
      <vt:variant>
        <vt:lpstr>Folientitel</vt:lpstr>
      </vt:variant>
      <vt:variant>
        <vt:i4>38</vt:i4>
      </vt:variant>
    </vt:vector>
  </HeadingPairs>
  <TitlesOfParts>
    <vt:vector size="39" baseType="lpstr">
      <vt:lpstr>Office-Design</vt:lpstr>
      <vt:lpstr>Zur Soziologie der heterosexuellen, männlichen Nachfrage nach käuflicher Sexualität  Udo Gerheim, Carl von Ossietzky Universität Oldenburg </vt:lpstr>
      <vt:lpstr>Fragestellung und Methode</vt:lpstr>
      <vt:lpstr>Fragestellung und Methode</vt:lpstr>
      <vt:lpstr> Definition von Prostitution</vt:lpstr>
      <vt:lpstr>Definition von Prostitution</vt:lpstr>
      <vt:lpstr>Historische Einbettung</vt:lpstr>
      <vt:lpstr>Historische Einbettung</vt:lpstr>
      <vt:lpstr>Historische Einbettung</vt:lpstr>
      <vt:lpstr>Daten zum Prostitutionsfeld</vt:lpstr>
      <vt:lpstr>Daten zum Prostitutionsfeld</vt:lpstr>
      <vt:lpstr>Daten zum Prostitutionsfeld</vt:lpstr>
      <vt:lpstr>Daten zum Prostitutionsfeld</vt:lpstr>
      <vt:lpstr>Motivmuster der Nachfrageseite</vt:lpstr>
      <vt:lpstr>Generelle Motivmuster</vt:lpstr>
      <vt:lpstr>Generelle Motivmuster</vt:lpstr>
      <vt:lpstr>Generelle Motivmuster</vt:lpstr>
      <vt:lpstr>Generelle Motivmuster</vt:lpstr>
      <vt:lpstr>Generelle Motivmuster</vt:lpstr>
      <vt:lpstr>Generelle Motivmuster</vt:lpstr>
      <vt:lpstr>Generelle Motivmuster</vt:lpstr>
      <vt:lpstr>Einstiegsvoraussetzungen</vt:lpstr>
      <vt:lpstr>Einstiegsmotive</vt:lpstr>
      <vt:lpstr>Dauerhafte Motivmuster</vt:lpstr>
      <vt:lpstr>Ambivalenzen der Nachfragepraxis</vt:lpstr>
      <vt:lpstr>Ambivalenzen der Nachfragepraxis</vt:lpstr>
      <vt:lpstr>Ambivalenzen der Nachfragepraxis</vt:lpstr>
      <vt:lpstr>Macht und Gewalt</vt:lpstr>
      <vt:lpstr>Macht und Gewalt</vt:lpstr>
      <vt:lpstr>Macht und Gewalt</vt:lpstr>
      <vt:lpstr>Macht und Gewalt</vt:lpstr>
      <vt:lpstr>Macht und Gewalt</vt:lpstr>
      <vt:lpstr>Macht und Gewalt</vt:lpstr>
      <vt:lpstr>Macht und Gewalt</vt:lpstr>
      <vt:lpstr>Macht und Gewalt</vt:lpstr>
      <vt:lpstr>Macht und Gewalt</vt:lpstr>
      <vt:lpstr>Fragen und politische Intervention</vt:lpstr>
      <vt:lpstr>Fragen und politische Intervention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 --</dc:creator>
  <cp:lastModifiedBy>-- ---</cp:lastModifiedBy>
  <cp:revision>110</cp:revision>
  <cp:lastPrinted>1601-01-01T00:00:00Z</cp:lastPrinted>
  <dcterms:created xsi:type="dcterms:W3CDTF">2013-10-12T08:55:15Z</dcterms:created>
  <dcterms:modified xsi:type="dcterms:W3CDTF">2016-10-18T08:08:37Z</dcterms:modified>
</cp:coreProperties>
</file>